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7"/>
  </p:notesMasterIdLst>
  <p:sldIdLst>
    <p:sldId id="260" r:id="rId2"/>
    <p:sldId id="275" r:id="rId3"/>
    <p:sldId id="276" r:id="rId4"/>
    <p:sldId id="277" r:id="rId5"/>
    <p:sldId id="279" r:id="rId6"/>
    <p:sldId id="290" r:id="rId7"/>
    <p:sldId id="291" r:id="rId8"/>
    <p:sldId id="292" r:id="rId9"/>
    <p:sldId id="280" r:id="rId10"/>
    <p:sldId id="281" r:id="rId11"/>
    <p:sldId id="284" r:id="rId12"/>
    <p:sldId id="285" r:id="rId13"/>
    <p:sldId id="288" r:id="rId14"/>
    <p:sldId id="286" r:id="rId15"/>
    <p:sldId id="287" r:id="rId16"/>
  </p:sldIdLst>
  <p:sldSz cx="18288000" cy="10287000"/>
  <p:notesSz cx="6858000" cy="9144000"/>
  <p:embeddedFontLst>
    <p:embeddedFont>
      <p:font typeface="Myriad" panose="020B0604020202020204" charset="0"/>
      <p:regular r:id="rId18"/>
    </p:embeddedFont>
    <p:embeddedFont>
      <p:font typeface="Myriad Bold" panose="020B0604020202020204" charset="0"/>
      <p:regular r:id="rId19"/>
    </p:embeddedFont>
    <p:embeddedFont>
      <p:font typeface="Myriad Italics" panose="020B0604020202020204" charset="0"/>
      <p:regular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enhum Estilo, Grade de Tabe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0" d="100"/>
          <a:sy n="40" d="100"/>
        </p:scale>
        <p:origin x="900"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B8F154-1826-4391-AC26-40D7A2CD22A7}" type="datetimeFigureOut">
              <a:rPr lang="en-US" smtClean="0"/>
              <a:t>4/9/2025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89D2C5-91E1-49FF-847A-18B4FAB2E5EB}" type="slidenum">
              <a:rPr lang="en-US" smtClean="0"/>
              <a:t>‹#›</a:t>
            </a:fld>
            <a:endParaRPr lang="en-US"/>
          </a:p>
        </p:txBody>
      </p:sp>
    </p:spTree>
    <p:extLst>
      <p:ext uri="{BB962C8B-B14F-4D97-AF65-F5344CB8AC3E}">
        <p14:creationId xmlns:p14="http://schemas.microsoft.com/office/powerpoint/2010/main" val="1575839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Who can use? – Need to consider recognition aspects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86B93C-309D-4154-B53E-7543FB7E5E3D}"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88488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4/9/2025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A3DB">
                <a:alpha val="100000"/>
              </a:srgbClr>
            </a:gs>
            <a:gs pos="100000">
              <a:srgbClr val="77A22F">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0" y="0"/>
            <a:ext cx="18288000" cy="1760719"/>
          </a:xfrm>
          <a:custGeom>
            <a:avLst/>
            <a:gdLst/>
            <a:ahLst/>
            <a:cxnLst/>
            <a:rect l="l" t="t" r="r" b="b"/>
            <a:pathLst>
              <a:path w="18288000" h="1760719">
                <a:moveTo>
                  <a:pt x="0" y="0"/>
                </a:moveTo>
                <a:lnTo>
                  <a:pt x="18288000" y="0"/>
                </a:lnTo>
                <a:lnTo>
                  <a:pt x="18288000" y="1760719"/>
                </a:lnTo>
                <a:lnTo>
                  <a:pt x="0" y="1760719"/>
                </a:lnTo>
                <a:lnTo>
                  <a:pt x="0" y="0"/>
                </a:lnTo>
                <a:close/>
              </a:path>
            </a:pathLst>
          </a:custGeom>
          <a:blipFill>
            <a:blip r:embed="rId2"/>
            <a:stretch>
              <a:fillRect l="-915" r="-915"/>
            </a:stretch>
          </a:blipFill>
        </p:spPr>
        <p:txBody>
          <a:bodyPr/>
          <a:lstStyle/>
          <a:p>
            <a:endParaRPr lang="en-US"/>
          </a:p>
        </p:txBody>
      </p:sp>
      <p:sp>
        <p:nvSpPr>
          <p:cNvPr id="3" name="TextBox 3"/>
          <p:cNvSpPr txBox="1"/>
          <p:nvPr/>
        </p:nvSpPr>
        <p:spPr>
          <a:xfrm>
            <a:off x="576840" y="2005745"/>
            <a:ext cx="17134319" cy="866775"/>
          </a:xfrm>
          <a:prstGeom prst="rect">
            <a:avLst/>
          </a:prstGeom>
        </p:spPr>
        <p:txBody>
          <a:bodyPr lIns="0" tIns="0" rIns="0" bIns="0" rtlCol="0" anchor="t">
            <a:spAutoFit/>
          </a:bodyPr>
          <a:lstStyle/>
          <a:p>
            <a:pPr algn="ctr">
              <a:lnSpc>
                <a:spcPts val="6000"/>
              </a:lnSpc>
            </a:pPr>
            <a:r>
              <a:rPr lang="en-US" sz="5000" b="1">
                <a:solidFill>
                  <a:srgbClr val="FFFFFF"/>
                </a:solidFill>
                <a:latin typeface="Myriad Bold"/>
                <a:ea typeface="Myriad Bold"/>
                <a:cs typeface="Myriad Bold"/>
                <a:sym typeface="Myriad Bold"/>
              </a:rPr>
              <a:t>International Venue Selection</a:t>
            </a:r>
          </a:p>
        </p:txBody>
      </p:sp>
      <p:sp>
        <p:nvSpPr>
          <p:cNvPr id="4" name="TextBox 4"/>
          <p:cNvSpPr txBox="1"/>
          <p:nvPr/>
        </p:nvSpPr>
        <p:spPr>
          <a:xfrm>
            <a:off x="2241499" y="2786795"/>
            <a:ext cx="13805001" cy="847726"/>
          </a:xfrm>
          <a:prstGeom prst="rect">
            <a:avLst/>
          </a:prstGeom>
        </p:spPr>
        <p:txBody>
          <a:bodyPr lIns="0" tIns="0" rIns="0" bIns="0" rtlCol="0" anchor="t">
            <a:spAutoFit/>
          </a:bodyPr>
          <a:lstStyle/>
          <a:p>
            <a:pPr algn="ctr">
              <a:lnSpc>
                <a:spcPts val="6299"/>
              </a:lnSpc>
              <a:spcBef>
                <a:spcPct val="0"/>
              </a:spcBef>
            </a:pPr>
            <a:r>
              <a:rPr lang="en-US" sz="4499">
                <a:solidFill>
                  <a:srgbClr val="FFFFFF"/>
                </a:solidFill>
                <a:latin typeface="Myriad"/>
                <a:ea typeface="Myriad"/>
                <a:cs typeface="Myriad"/>
                <a:sym typeface="Myriad"/>
              </a:rPr>
              <a:t>April 24, 2025  • 10:30 AM - 11:30 AM</a:t>
            </a:r>
          </a:p>
        </p:txBody>
      </p:sp>
      <p:grpSp>
        <p:nvGrpSpPr>
          <p:cNvPr id="5" name="Group 5"/>
          <p:cNvGrpSpPr/>
          <p:nvPr/>
        </p:nvGrpSpPr>
        <p:grpSpPr>
          <a:xfrm>
            <a:off x="1936540" y="3891696"/>
            <a:ext cx="3150005" cy="3150005"/>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3"/>
              <a:stretch>
                <a:fillRect/>
              </a:stretch>
            </a:blipFill>
          </p:spPr>
          <p:txBody>
            <a:bodyPr/>
            <a:lstStyle/>
            <a:p>
              <a:endParaRPr lang="en-US"/>
            </a:p>
          </p:txBody>
        </p:sp>
      </p:grpSp>
      <p:sp>
        <p:nvSpPr>
          <p:cNvPr id="7" name="TextBox 7"/>
          <p:cNvSpPr txBox="1"/>
          <p:nvPr/>
        </p:nvSpPr>
        <p:spPr>
          <a:xfrm>
            <a:off x="1940819" y="7136951"/>
            <a:ext cx="3141447" cy="1134109"/>
          </a:xfrm>
          <a:prstGeom prst="rect">
            <a:avLst/>
          </a:prstGeom>
        </p:spPr>
        <p:txBody>
          <a:bodyPr lIns="0" tIns="0" rIns="0" bIns="0" rtlCol="0" anchor="t">
            <a:spAutoFit/>
          </a:bodyPr>
          <a:lstStyle/>
          <a:p>
            <a:pPr algn="ctr">
              <a:lnSpc>
                <a:spcPts val="4179"/>
              </a:lnSpc>
            </a:pPr>
            <a:r>
              <a:rPr lang="en-US" sz="3799" b="1">
                <a:solidFill>
                  <a:srgbClr val="FFFFFF"/>
                </a:solidFill>
                <a:latin typeface="Myriad Bold"/>
                <a:ea typeface="Myriad Bold"/>
                <a:cs typeface="Myriad Bold"/>
                <a:sym typeface="Myriad Bold"/>
              </a:rPr>
              <a:t>Prof. Lindsey Simon</a:t>
            </a:r>
          </a:p>
        </p:txBody>
      </p:sp>
      <p:sp>
        <p:nvSpPr>
          <p:cNvPr id="8" name="TextBox 8"/>
          <p:cNvSpPr txBox="1"/>
          <p:nvPr/>
        </p:nvSpPr>
        <p:spPr>
          <a:xfrm>
            <a:off x="1766883" y="8249053"/>
            <a:ext cx="3489320" cy="1548765"/>
          </a:xfrm>
          <a:prstGeom prst="rect">
            <a:avLst/>
          </a:prstGeom>
        </p:spPr>
        <p:txBody>
          <a:bodyPr lIns="0" tIns="0" rIns="0" bIns="0" rtlCol="0" anchor="t">
            <a:spAutoFit/>
          </a:bodyPr>
          <a:lstStyle/>
          <a:p>
            <a:pPr algn="ctr">
              <a:lnSpc>
                <a:spcPts val="2969"/>
              </a:lnSpc>
            </a:pPr>
            <a:r>
              <a:rPr lang="en-US" sz="2699" b="1">
                <a:solidFill>
                  <a:srgbClr val="FFFFFF"/>
                </a:solidFill>
                <a:latin typeface="Myriad Bold"/>
                <a:ea typeface="Myriad Bold"/>
                <a:cs typeface="Myriad Bold"/>
                <a:sym typeface="Myriad Bold"/>
              </a:rPr>
              <a:t>Moderator</a:t>
            </a:r>
          </a:p>
          <a:p>
            <a:pPr algn="ctr">
              <a:lnSpc>
                <a:spcPts val="2969"/>
              </a:lnSpc>
            </a:pPr>
            <a:r>
              <a:rPr lang="en-US" sz="2699">
                <a:solidFill>
                  <a:srgbClr val="FFFFFF"/>
                </a:solidFill>
                <a:latin typeface="Myriad"/>
                <a:ea typeface="Myriad"/>
                <a:cs typeface="Myriad"/>
                <a:sym typeface="Myriad"/>
              </a:rPr>
              <a:t>Emory University</a:t>
            </a:r>
          </a:p>
          <a:p>
            <a:pPr algn="ctr">
              <a:lnSpc>
                <a:spcPts val="2969"/>
              </a:lnSpc>
            </a:pPr>
            <a:r>
              <a:rPr lang="en-US" sz="2699">
                <a:solidFill>
                  <a:srgbClr val="FFFFFF"/>
                </a:solidFill>
                <a:latin typeface="Myriad"/>
                <a:ea typeface="Myriad"/>
                <a:cs typeface="Myriad"/>
                <a:sym typeface="Myriad"/>
              </a:rPr>
              <a:t>School of Law</a:t>
            </a:r>
          </a:p>
          <a:p>
            <a:pPr algn="ctr">
              <a:lnSpc>
                <a:spcPts val="2969"/>
              </a:lnSpc>
            </a:pPr>
            <a:r>
              <a:rPr lang="en-US" sz="2699" i="1">
                <a:solidFill>
                  <a:srgbClr val="FFFFFF"/>
                </a:solidFill>
                <a:latin typeface="Myriad Italics"/>
                <a:ea typeface="Myriad Italics"/>
                <a:cs typeface="Myriad Italics"/>
                <a:sym typeface="Myriad Italics"/>
              </a:rPr>
              <a:t>Atlanta, United States</a:t>
            </a:r>
          </a:p>
        </p:txBody>
      </p:sp>
      <p:grpSp>
        <p:nvGrpSpPr>
          <p:cNvPr id="9" name="Group 9"/>
          <p:cNvGrpSpPr/>
          <p:nvPr/>
        </p:nvGrpSpPr>
        <p:grpSpPr>
          <a:xfrm>
            <a:off x="9446483" y="3891696"/>
            <a:ext cx="3150005" cy="3150005"/>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4"/>
              <a:stretch>
                <a:fillRect b="-50273"/>
              </a:stretch>
            </a:blipFill>
          </p:spPr>
          <p:txBody>
            <a:bodyPr/>
            <a:lstStyle/>
            <a:p>
              <a:endParaRPr lang="en-US"/>
            </a:p>
          </p:txBody>
        </p:sp>
      </p:grpSp>
      <p:sp>
        <p:nvSpPr>
          <p:cNvPr id="11" name="TextBox 11"/>
          <p:cNvSpPr txBox="1"/>
          <p:nvPr/>
        </p:nvSpPr>
        <p:spPr>
          <a:xfrm>
            <a:off x="9450762" y="7136951"/>
            <a:ext cx="3141447" cy="1134109"/>
          </a:xfrm>
          <a:prstGeom prst="rect">
            <a:avLst/>
          </a:prstGeom>
        </p:spPr>
        <p:txBody>
          <a:bodyPr lIns="0" tIns="0" rIns="0" bIns="0" rtlCol="0" anchor="t">
            <a:spAutoFit/>
          </a:bodyPr>
          <a:lstStyle/>
          <a:p>
            <a:pPr algn="ctr">
              <a:lnSpc>
                <a:spcPts val="4179"/>
              </a:lnSpc>
            </a:pPr>
            <a:r>
              <a:rPr lang="en-US" sz="3799" b="1">
                <a:solidFill>
                  <a:srgbClr val="FFFFFF"/>
                </a:solidFill>
                <a:latin typeface="Myriad Bold"/>
                <a:ea typeface="Myriad Bold"/>
                <a:cs typeface="Myriad Bold"/>
                <a:sym typeface="Myriad Bold"/>
              </a:rPr>
              <a:t>Fernanda Drugowich</a:t>
            </a:r>
          </a:p>
        </p:txBody>
      </p:sp>
      <p:sp>
        <p:nvSpPr>
          <p:cNvPr id="12" name="TextBox 12"/>
          <p:cNvSpPr txBox="1"/>
          <p:nvPr/>
        </p:nvSpPr>
        <p:spPr>
          <a:xfrm>
            <a:off x="9276826" y="8249053"/>
            <a:ext cx="3489320" cy="1920240"/>
          </a:xfrm>
          <a:prstGeom prst="rect">
            <a:avLst/>
          </a:prstGeom>
        </p:spPr>
        <p:txBody>
          <a:bodyPr lIns="0" tIns="0" rIns="0" bIns="0" rtlCol="0" anchor="t">
            <a:spAutoFit/>
          </a:bodyPr>
          <a:lstStyle/>
          <a:p>
            <a:pPr algn="ctr">
              <a:lnSpc>
                <a:spcPts val="2969"/>
              </a:lnSpc>
            </a:pPr>
            <a:r>
              <a:rPr lang="en-US" sz="2699">
                <a:solidFill>
                  <a:srgbClr val="FFFFFF"/>
                </a:solidFill>
                <a:latin typeface="Myriad"/>
                <a:ea typeface="Myriad"/>
                <a:cs typeface="Myriad"/>
                <a:sym typeface="Myriad"/>
              </a:rPr>
              <a:t>Galdino, Pimenta, Takemi, Ayoub, Salgueiro, Rezende de Almeida Advogados</a:t>
            </a:r>
          </a:p>
          <a:p>
            <a:pPr algn="ctr">
              <a:lnSpc>
                <a:spcPts val="2969"/>
              </a:lnSpc>
            </a:pPr>
            <a:r>
              <a:rPr lang="en-US" sz="2699" i="1">
                <a:solidFill>
                  <a:srgbClr val="FFFFFF"/>
                </a:solidFill>
                <a:latin typeface="Myriad Italics"/>
                <a:ea typeface="Myriad Italics"/>
                <a:cs typeface="Myriad Italics"/>
                <a:sym typeface="Myriad Italics"/>
              </a:rPr>
              <a:t>São Paulo, Brazil</a:t>
            </a:r>
          </a:p>
        </p:txBody>
      </p:sp>
      <p:grpSp>
        <p:nvGrpSpPr>
          <p:cNvPr id="13" name="Group 13"/>
          <p:cNvGrpSpPr/>
          <p:nvPr/>
        </p:nvGrpSpPr>
        <p:grpSpPr>
          <a:xfrm>
            <a:off x="13201455" y="3891696"/>
            <a:ext cx="3150005" cy="3150005"/>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5"/>
              <a:stretch>
                <a:fillRect/>
              </a:stretch>
            </a:blipFill>
          </p:spPr>
          <p:txBody>
            <a:bodyPr/>
            <a:lstStyle/>
            <a:p>
              <a:endParaRPr lang="en-US"/>
            </a:p>
          </p:txBody>
        </p:sp>
      </p:grpSp>
      <p:sp>
        <p:nvSpPr>
          <p:cNvPr id="15" name="TextBox 15"/>
          <p:cNvSpPr txBox="1"/>
          <p:nvPr/>
        </p:nvSpPr>
        <p:spPr>
          <a:xfrm>
            <a:off x="13205734" y="7136951"/>
            <a:ext cx="3141447" cy="1134109"/>
          </a:xfrm>
          <a:prstGeom prst="rect">
            <a:avLst/>
          </a:prstGeom>
        </p:spPr>
        <p:txBody>
          <a:bodyPr lIns="0" tIns="0" rIns="0" bIns="0" rtlCol="0" anchor="t">
            <a:spAutoFit/>
          </a:bodyPr>
          <a:lstStyle/>
          <a:p>
            <a:pPr algn="ctr">
              <a:lnSpc>
                <a:spcPts val="4179"/>
              </a:lnSpc>
            </a:pPr>
            <a:r>
              <a:rPr lang="en-US" sz="3799" b="1">
                <a:solidFill>
                  <a:srgbClr val="FFFFFF"/>
                </a:solidFill>
                <a:latin typeface="Myriad Bold"/>
                <a:ea typeface="Myriad Bold"/>
                <a:cs typeface="Myriad Bold"/>
                <a:sym typeface="Myriad Bold"/>
              </a:rPr>
              <a:t>Natasha Harbinson</a:t>
            </a:r>
          </a:p>
        </p:txBody>
      </p:sp>
      <p:sp>
        <p:nvSpPr>
          <p:cNvPr id="16" name="TextBox 16"/>
          <p:cNvSpPr txBox="1"/>
          <p:nvPr/>
        </p:nvSpPr>
        <p:spPr>
          <a:xfrm>
            <a:off x="13031797" y="8249053"/>
            <a:ext cx="3489320" cy="805815"/>
          </a:xfrm>
          <a:prstGeom prst="rect">
            <a:avLst/>
          </a:prstGeom>
        </p:spPr>
        <p:txBody>
          <a:bodyPr lIns="0" tIns="0" rIns="0" bIns="0" rtlCol="0" anchor="t">
            <a:spAutoFit/>
          </a:bodyPr>
          <a:lstStyle/>
          <a:p>
            <a:pPr algn="ctr">
              <a:lnSpc>
                <a:spcPts val="2969"/>
              </a:lnSpc>
            </a:pPr>
            <a:r>
              <a:rPr lang="en-US" sz="2699">
                <a:solidFill>
                  <a:srgbClr val="FFFFFF"/>
                </a:solidFill>
                <a:latin typeface="Myriad"/>
                <a:ea typeface="Myriad"/>
                <a:cs typeface="Myriad"/>
                <a:sym typeface="Myriad"/>
              </a:rPr>
              <a:t>Interpath</a:t>
            </a:r>
          </a:p>
          <a:p>
            <a:pPr algn="ctr">
              <a:lnSpc>
                <a:spcPts val="2969"/>
              </a:lnSpc>
            </a:pPr>
            <a:r>
              <a:rPr lang="en-US" sz="2699" i="1">
                <a:solidFill>
                  <a:srgbClr val="FFFFFF"/>
                </a:solidFill>
                <a:latin typeface="Myriad Italics"/>
                <a:ea typeface="Myriad Italics"/>
                <a:cs typeface="Myriad Italics"/>
                <a:sym typeface="Myriad Italics"/>
              </a:rPr>
              <a:t>London, UK </a:t>
            </a:r>
          </a:p>
        </p:txBody>
      </p:sp>
      <p:grpSp>
        <p:nvGrpSpPr>
          <p:cNvPr id="17" name="Group 17"/>
          <p:cNvGrpSpPr/>
          <p:nvPr/>
        </p:nvGrpSpPr>
        <p:grpSpPr>
          <a:xfrm>
            <a:off x="5691512" y="3891696"/>
            <a:ext cx="3150005" cy="3150005"/>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6"/>
              <a:stretch>
                <a:fillRect l="-28364" t="-3202" r="-30927" b="-57256"/>
              </a:stretch>
            </a:blipFill>
          </p:spPr>
          <p:txBody>
            <a:bodyPr/>
            <a:lstStyle/>
            <a:p>
              <a:endParaRPr lang="en-US"/>
            </a:p>
          </p:txBody>
        </p:sp>
      </p:grpSp>
      <p:sp>
        <p:nvSpPr>
          <p:cNvPr id="19" name="TextBox 19"/>
          <p:cNvSpPr txBox="1"/>
          <p:nvPr/>
        </p:nvSpPr>
        <p:spPr>
          <a:xfrm>
            <a:off x="5695791" y="7136951"/>
            <a:ext cx="3141447" cy="1134109"/>
          </a:xfrm>
          <a:prstGeom prst="rect">
            <a:avLst/>
          </a:prstGeom>
        </p:spPr>
        <p:txBody>
          <a:bodyPr lIns="0" tIns="0" rIns="0" bIns="0" rtlCol="0" anchor="t">
            <a:spAutoFit/>
          </a:bodyPr>
          <a:lstStyle/>
          <a:p>
            <a:pPr algn="ctr">
              <a:lnSpc>
                <a:spcPts val="4179"/>
              </a:lnSpc>
            </a:pPr>
            <a:r>
              <a:rPr lang="en-US" sz="3799" b="1">
                <a:solidFill>
                  <a:srgbClr val="FFFFFF"/>
                </a:solidFill>
                <a:latin typeface="Myriad Bold"/>
                <a:ea typeface="Myriad Bold"/>
                <a:cs typeface="Myriad Bold"/>
                <a:sym typeface="Myriad Bold"/>
              </a:rPr>
              <a:t>Olya</a:t>
            </a:r>
          </a:p>
          <a:p>
            <a:pPr algn="ctr">
              <a:lnSpc>
                <a:spcPts val="4179"/>
              </a:lnSpc>
            </a:pPr>
            <a:r>
              <a:rPr lang="en-US" sz="3799" b="1">
                <a:solidFill>
                  <a:srgbClr val="FFFFFF"/>
                </a:solidFill>
                <a:latin typeface="Myriad Bold"/>
                <a:ea typeface="Myriad Bold"/>
                <a:cs typeface="Myriad Bold"/>
                <a:sym typeface="Myriad Bold"/>
              </a:rPr>
              <a:t>Antle</a:t>
            </a:r>
          </a:p>
        </p:txBody>
      </p:sp>
      <p:sp>
        <p:nvSpPr>
          <p:cNvPr id="20" name="TextBox 20"/>
          <p:cNvSpPr txBox="1"/>
          <p:nvPr/>
        </p:nvSpPr>
        <p:spPr>
          <a:xfrm>
            <a:off x="5521855" y="8249053"/>
            <a:ext cx="3489320" cy="1177290"/>
          </a:xfrm>
          <a:prstGeom prst="rect">
            <a:avLst/>
          </a:prstGeom>
        </p:spPr>
        <p:txBody>
          <a:bodyPr lIns="0" tIns="0" rIns="0" bIns="0" rtlCol="0" anchor="t">
            <a:spAutoFit/>
          </a:bodyPr>
          <a:lstStyle/>
          <a:p>
            <a:pPr algn="ctr">
              <a:lnSpc>
                <a:spcPts val="2969"/>
              </a:lnSpc>
            </a:pPr>
            <a:r>
              <a:rPr lang="en-US" sz="2699">
                <a:solidFill>
                  <a:srgbClr val="FFFFFF"/>
                </a:solidFill>
                <a:latin typeface="Myriad"/>
                <a:ea typeface="Myriad"/>
                <a:cs typeface="Myriad"/>
                <a:sym typeface="Myriad"/>
              </a:rPr>
              <a:t>Cooley, LLP</a:t>
            </a:r>
          </a:p>
          <a:p>
            <a:pPr algn="ctr">
              <a:lnSpc>
                <a:spcPts val="2969"/>
              </a:lnSpc>
            </a:pPr>
            <a:r>
              <a:rPr lang="en-US" sz="2699" i="1">
                <a:solidFill>
                  <a:srgbClr val="FFFFFF"/>
                </a:solidFill>
                <a:latin typeface="Myriad Italics"/>
                <a:ea typeface="Myriad Italics"/>
                <a:cs typeface="Myriad Italics"/>
                <a:sym typeface="Myriad Italics"/>
              </a:rPr>
              <a:t>Washington, DC, </a:t>
            </a:r>
          </a:p>
          <a:p>
            <a:pPr algn="ctr">
              <a:lnSpc>
                <a:spcPts val="2969"/>
              </a:lnSpc>
            </a:pPr>
            <a:r>
              <a:rPr lang="en-US" sz="2699" i="1">
                <a:solidFill>
                  <a:srgbClr val="FFFFFF"/>
                </a:solidFill>
                <a:latin typeface="Myriad Italics"/>
                <a:ea typeface="Myriad Italics"/>
                <a:cs typeface="Myriad Italics"/>
                <a:sym typeface="Myriad Italics"/>
              </a:rPr>
              <a:t>United States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A3DB">
                <a:alpha val="100000"/>
              </a:srgbClr>
            </a:gs>
            <a:gs pos="100000">
              <a:srgbClr val="77A22F">
                <a:alpha val="100000"/>
              </a:srgbClr>
            </a:gs>
          </a:gsLst>
          <a:lin ang="0"/>
        </a:gradFill>
        <a:effectLst/>
      </p:bgPr>
    </p:bg>
    <p:spTree>
      <p:nvGrpSpPr>
        <p:cNvPr id="1" name="">
          <a:extLst>
            <a:ext uri="{FF2B5EF4-FFF2-40B4-BE49-F238E27FC236}">
              <a16:creationId xmlns:a16="http://schemas.microsoft.com/office/drawing/2014/main" id="{D050B7F8-B6BC-CD8B-E826-5C217F1AE389}"/>
            </a:ext>
          </a:extLst>
        </p:cNvPr>
        <p:cNvGrpSpPr/>
        <p:nvPr/>
      </p:nvGrpSpPr>
      <p:grpSpPr>
        <a:xfrm>
          <a:off x="0" y="0"/>
          <a:ext cx="0" cy="0"/>
          <a:chOff x="0" y="0"/>
          <a:chExt cx="0" cy="0"/>
        </a:xfrm>
      </p:grpSpPr>
      <p:grpSp>
        <p:nvGrpSpPr>
          <p:cNvPr id="2" name="Group 2">
            <a:extLst>
              <a:ext uri="{FF2B5EF4-FFF2-40B4-BE49-F238E27FC236}">
                <a16:creationId xmlns:a16="http://schemas.microsoft.com/office/drawing/2014/main" id="{9712E38E-DB11-D2B1-4EB1-8470C2C4F9CC}"/>
              </a:ext>
            </a:extLst>
          </p:cNvPr>
          <p:cNvGrpSpPr/>
          <p:nvPr/>
        </p:nvGrpSpPr>
        <p:grpSpPr>
          <a:xfrm>
            <a:off x="379836" y="0"/>
            <a:ext cx="17528329" cy="10287000"/>
            <a:chOff x="0" y="0"/>
            <a:chExt cx="4616515" cy="2709333"/>
          </a:xfrm>
        </p:grpSpPr>
        <p:sp>
          <p:nvSpPr>
            <p:cNvPr id="3" name="Freeform 3">
              <a:extLst>
                <a:ext uri="{FF2B5EF4-FFF2-40B4-BE49-F238E27FC236}">
                  <a16:creationId xmlns:a16="http://schemas.microsoft.com/office/drawing/2014/main" id="{AA0BCFE9-C248-B284-05D0-02F940904D08}"/>
                </a:ext>
              </a:extLst>
            </p:cNvPr>
            <p:cNvSpPr/>
            <p:nvPr/>
          </p:nvSpPr>
          <p:spPr>
            <a:xfrm>
              <a:off x="0" y="0"/>
              <a:ext cx="4616515" cy="2709333"/>
            </a:xfrm>
            <a:custGeom>
              <a:avLst/>
              <a:gdLst/>
              <a:ahLst/>
              <a:cxnLst/>
              <a:rect l="l" t="t" r="r" b="b"/>
              <a:pathLst>
                <a:path w="4616515" h="2709333">
                  <a:moveTo>
                    <a:pt x="0" y="0"/>
                  </a:moveTo>
                  <a:lnTo>
                    <a:pt x="4616515" y="0"/>
                  </a:lnTo>
                  <a:lnTo>
                    <a:pt x="4616515" y="2709333"/>
                  </a:lnTo>
                  <a:lnTo>
                    <a:pt x="0" y="2709333"/>
                  </a:lnTo>
                  <a:close/>
                </a:path>
              </a:pathLst>
            </a:custGeom>
            <a:solidFill>
              <a:srgbClr val="FFFFFF">
                <a:alpha val="90980"/>
              </a:srgbClr>
            </a:solidFill>
          </p:spPr>
          <p:txBody>
            <a:bodyPr/>
            <a:lstStyle/>
            <a:p>
              <a:endParaRPr lang="en-US"/>
            </a:p>
          </p:txBody>
        </p:sp>
        <p:sp>
          <p:nvSpPr>
            <p:cNvPr id="4" name="TextBox 4">
              <a:extLst>
                <a:ext uri="{FF2B5EF4-FFF2-40B4-BE49-F238E27FC236}">
                  <a16:creationId xmlns:a16="http://schemas.microsoft.com/office/drawing/2014/main" id="{0705BC51-B5A7-DDB5-ADCB-9A2E549348F0}"/>
                </a:ext>
              </a:extLst>
            </p:cNvPr>
            <p:cNvSpPr txBox="1"/>
            <p:nvPr/>
          </p:nvSpPr>
          <p:spPr>
            <a:xfrm>
              <a:off x="0" y="-38100"/>
              <a:ext cx="4616515" cy="2747433"/>
            </a:xfrm>
            <a:prstGeom prst="rect">
              <a:avLst/>
            </a:prstGeom>
          </p:spPr>
          <p:txBody>
            <a:bodyPr lIns="50800" tIns="50800" rIns="50800" bIns="50800" rtlCol="0" anchor="ctr"/>
            <a:lstStyle/>
            <a:p>
              <a:pPr algn="ctr">
                <a:lnSpc>
                  <a:spcPts val="2659"/>
                </a:lnSpc>
                <a:spcBef>
                  <a:spcPct val="0"/>
                </a:spcBef>
              </a:pPr>
              <a:endParaRPr/>
            </a:p>
          </p:txBody>
        </p:sp>
      </p:grpSp>
      <p:sp>
        <p:nvSpPr>
          <p:cNvPr id="5" name="TextBox 5">
            <a:extLst>
              <a:ext uri="{FF2B5EF4-FFF2-40B4-BE49-F238E27FC236}">
                <a16:creationId xmlns:a16="http://schemas.microsoft.com/office/drawing/2014/main" id="{2FBD0A04-99EB-ABB9-E1B8-1C2952B29A47}"/>
              </a:ext>
            </a:extLst>
          </p:cNvPr>
          <p:cNvSpPr txBox="1"/>
          <p:nvPr/>
        </p:nvSpPr>
        <p:spPr>
          <a:xfrm>
            <a:off x="1028700" y="952500"/>
            <a:ext cx="16230600" cy="7155805"/>
          </a:xfrm>
          <a:prstGeom prst="rect">
            <a:avLst/>
          </a:prstGeom>
        </p:spPr>
        <p:txBody>
          <a:bodyPr lIns="0" tIns="0" rIns="0" bIns="0" rtlCol="0" anchor="t">
            <a:spAutoFit/>
          </a:bodyPr>
          <a:lstStyle/>
          <a:p>
            <a:pPr algn="l">
              <a:lnSpc>
                <a:spcPts val="6600"/>
              </a:lnSpc>
            </a:pPr>
            <a:r>
              <a:rPr lang="en-US" sz="3000" b="1" u="sng" dirty="0">
                <a:solidFill>
                  <a:srgbClr val="000000"/>
                </a:solidFill>
                <a:latin typeface="Myriad"/>
                <a:ea typeface="Myriad"/>
                <a:cs typeface="Myriad"/>
                <a:sym typeface="Myriad"/>
              </a:rPr>
              <a:t>Chapter 15</a:t>
            </a:r>
          </a:p>
          <a:p>
            <a:pPr marL="1314450" lvl="1" indent="-857250">
              <a:spcAft>
                <a:spcPts val="600"/>
              </a:spcAft>
              <a:buFont typeface="Arial" panose="020B0604020202020204" pitchFamily="34" charset="0"/>
              <a:buChar char="•"/>
            </a:pPr>
            <a:r>
              <a:rPr lang="en-US" sz="3000" dirty="0">
                <a:solidFill>
                  <a:srgbClr val="000000"/>
                </a:solidFill>
                <a:latin typeface="Myriad"/>
                <a:ea typeface="Myriad"/>
                <a:cs typeface="Myriad"/>
                <a:sym typeface="Myriad"/>
              </a:rPr>
              <a:t>Adopted by the U.S. from UNCITRAL’s Model Law on Cross-Border Insolvency (“MLCBI”) in 2005, Chapter 15 allows for recognition of foreign bankruptcy proceedings in the U.S. </a:t>
            </a:r>
          </a:p>
          <a:p>
            <a:pPr marL="1314450" lvl="1" indent="-857250">
              <a:spcAft>
                <a:spcPts val="600"/>
              </a:spcAft>
              <a:buFont typeface="Arial" panose="020B0604020202020204" pitchFamily="34" charset="0"/>
              <a:buChar char="•"/>
            </a:pPr>
            <a:r>
              <a:rPr lang="en-US" sz="3000" dirty="0">
                <a:solidFill>
                  <a:srgbClr val="000000"/>
                </a:solidFill>
                <a:latin typeface="Myriad"/>
                <a:ea typeface="Myriad"/>
                <a:cs typeface="Myriad"/>
                <a:sym typeface="Myriad"/>
              </a:rPr>
              <a:t>Recognition allows a foreign representative of a debtor to seek additional relief from the U.S. courts, including to enforce the foreign court’s orders, including orders confirming plans of reorganization, thereby giving such plans full force and effect in the U.S.</a:t>
            </a:r>
          </a:p>
          <a:p>
            <a:pPr marL="1314450" lvl="1" indent="-857250">
              <a:spcAft>
                <a:spcPts val="600"/>
              </a:spcAft>
              <a:buFont typeface="Arial" panose="020B0604020202020204" pitchFamily="34" charset="0"/>
              <a:buChar char="•"/>
            </a:pPr>
            <a:r>
              <a:rPr lang="en-US" sz="3000" dirty="0">
                <a:solidFill>
                  <a:srgbClr val="000000"/>
                </a:solidFill>
                <a:latin typeface="Myriad"/>
                <a:ea typeface="Myriad"/>
                <a:cs typeface="Myriad"/>
                <a:sym typeface="Myriad"/>
              </a:rPr>
              <a:t>If recognition is granted, Sections 1521 and 1507 can be used to obtain additional relief. </a:t>
            </a:r>
          </a:p>
          <a:p>
            <a:pPr marL="1314450" lvl="1" indent="-857250">
              <a:spcAft>
                <a:spcPts val="600"/>
              </a:spcAft>
              <a:buFont typeface="Arial" panose="020B0604020202020204" pitchFamily="34" charset="0"/>
              <a:buChar char="•"/>
            </a:pPr>
            <a:r>
              <a:rPr lang="en-US" sz="3000" dirty="0">
                <a:solidFill>
                  <a:srgbClr val="000000"/>
                </a:solidFill>
                <a:latin typeface="Myriad"/>
                <a:ea typeface="Myriad"/>
                <a:cs typeface="Myriad"/>
                <a:sym typeface="Myriad"/>
              </a:rPr>
              <a:t>Section 1521(a) confers authority to grant “any appropriate relief” that is necessary to effectuate the Chapter 15 process and protect the assets of the debtor or interests of its creditors.  </a:t>
            </a:r>
          </a:p>
          <a:p>
            <a:pPr marL="1314450" lvl="1" indent="-857250">
              <a:spcAft>
                <a:spcPts val="600"/>
              </a:spcAft>
              <a:buFont typeface="Arial" panose="020B0604020202020204" pitchFamily="34" charset="0"/>
              <a:buChar char="•"/>
            </a:pPr>
            <a:r>
              <a:rPr lang="en-US" sz="3000" dirty="0">
                <a:solidFill>
                  <a:srgbClr val="000000"/>
                </a:solidFill>
                <a:latin typeface="Myriad"/>
                <a:ea typeface="Myriad"/>
                <a:cs typeface="Myriad"/>
                <a:sym typeface="Myriad"/>
              </a:rPr>
              <a:t>Section 1507(b) permits bankruptcy courts to provide “additional assistance” to a foreign debtor or representative to ensure claim holders are protected and treated justly, to prevent any preferential or fraudulent dispositions of property, and to be consistent with international principles of comity.</a:t>
            </a:r>
          </a:p>
        </p:txBody>
      </p:sp>
    </p:spTree>
    <p:extLst>
      <p:ext uri="{BB962C8B-B14F-4D97-AF65-F5344CB8AC3E}">
        <p14:creationId xmlns:p14="http://schemas.microsoft.com/office/powerpoint/2010/main" val="3233236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A3DB">
                <a:alpha val="100000"/>
              </a:srgbClr>
            </a:gs>
            <a:gs pos="100000">
              <a:srgbClr val="77A22F">
                <a:alpha val="100000"/>
              </a:srgbClr>
            </a:gs>
          </a:gsLst>
          <a:lin ang="0"/>
        </a:gradFill>
        <a:effectLst/>
      </p:bgPr>
    </p:bg>
    <p:spTree>
      <p:nvGrpSpPr>
        <p:cNvPr id="1" name="">
          <a:extLst>
            <a:ext uri="{FF2B5EF4-FFF2-40B4-BE49-F238E27FC236}">
              <a16:creationId xmlns:a16="http://schemas.microsoft.com/office/drawing/2014/main" id="{070D6D8F-48E1-1533-5659-0E17BB03E264}"/>
            </a:ext>
          </a:extLst>
        </p:cNvPr>
        <p:cNvGrpSpPr/>
        <p:nvPr/>
      </p:nvGrpSpPr>
      <p:grpSpPr>
        <a:xfrm>
          <a:off x="0" y="0"/>
          <a:ext cx="0" cy="0"/>
          <a:chOff x="0" y="0"/>
          <a:chExt cx="0" cy="0"/>
        </a:xfrm>
      </p:grpSpPr>
      <p:grpSp>
        <p:nvGrpSpPr>
          <p:cNvPr id="2" name="Group 2">
            <a:extLst>
              <a:ext uri="{FF2B5EF4-FFF2-40B4-BE49-F238E27FC236}">
                <a16:creationId xmlns:a16="http://schemas.microsoft.com/office/drawing/2014/main" id="{411B9335-91C6-1DFF-E610-698FDE3CFCD4}"/>
              </a:ext>
            </a:extLst>
          </p:cNvPr>
          <p:cNvGrpSpPr/>
          <p:nvPr/>
        </p:nvGrpSpPr>
        <p:grpSpPr>
          <a:xfrm>
            <a:off x="379836" y="0"/>
            <a:ext cx="17528329" cy="10287000"/>
            <a:chOff x="0" y="0"/>
            <a:chExt cx="4616515" cy="2709333"/>
          </a:xfrm>
        </p:grpSpPr>
        <p:sp>
          <p:nvSpPr>
            <p:cNvPr id="3" name="Freeform 3">
              <a:extLst>
                <a:ext uri="{FF2B5EF4-FFF2-40B4-BE49-F238E27FC236}">
                  <a16:creationId xmlns:a16="http://schemas.microsoft.com/office/drawing/2014/main" id="{5C8E1BB7-7FD4-B998-02E9-9DB1F204F494}"/>
                </a:ext>
              </a:extLst>
            </p:cNvPr>
            <p:cNvSpPr/>
            <p:nvPr/>
          </p:nvSpPr>
          <p:spPr>
            <a:xfrm>
              <a:off x="0" y="0"/>
              <a:ext cx="4616515" cy="2709333"/>
            </a:xfrm>
            <a:custGeom>
              <a:avLst/>
              <a:gdLst/>
              <a:ahLst/>
              <a:cxnLst/>
              <a:rect l="l" t="t" r="r" b="b"/>
              <a:pathLst>
                <a:path w="4616515" h="2709333">
                  <a:moveTo>
                    <a:pt x="0" y="0"/>
                  </a:moveTo>
                  <a:lnTo>
                    <a:pt x="4616515" y="0"/>
                  </a:lnTo>
                  <a:lnTo>
                    <a:pt x="4616515" y="2709333"/>
                  </a:lnTo>
                  <a:lnTo>
                    <a:pt x="0" y="2709333"/>
                  </a:lnTo>
                  <a:close/>
                </a:path>
              </a:pathLst>
            </a:custGeom>
            <a:solidFill>
              <a:srgbClr val="FFFFFF">
                <a:alpha val="90980"/>
              </a:srgbClr>
            </a:solidFill>
          </p:spPr>
          <p:txBody>
            <a:bodyPr/>
            <a:lstStyle/>
            <a:p>
              <a:endParaRPr lang="en-US"/>
            </a:p>
          </p:txBody>
        </p:sp>
        <p:sp>
          <p:nvSpPr>
            <p:cNvPr id="4" name="TextBox 4">
              <a:extLst>
                <a:ext uri="{FF2B5EF4-FFF2-40B4-BE49-F238E27FC236}">
                  <a16:creationId xmlns:a16="http://schemas.microsoft.com/office/drawing/2014/main" id="{8FD56336-328D-ED90-062D-3F2794BDD72E}"/>
                </a:ext>
              </a:extLst>
            </p:cNvPr>
            <p:cNvSpPr txBox="1"/>
            <p:nvPr/>
          </p:nvSpPr>
          <p:spPr>
            <a:xfrm>
              <a:off x="0" y="-38100"/>
              <a:ext cx="4616515" cy="2747433"/>
            </a:xfrm>
            <a:prstGeom prst="rect">
              <a:avLst/>
            </a:prstGeom>
          </p:spPr>
          <p:txBody>
            <a:bodyPr lIns="50800" tIns="50800" rIns="50800" bIns="50800" rtlCol="0" anchor="ctr"/>
            <a:lstStyle/>
            <a:p>
              <a:pPr algn="ctr">
                <a:lnSpc>
                  <a:spcPts val="2659"/>
                </a:lnSpc>
                <a:spcBef>
                  <a:spcPct val="0"/>
                </a:spcBef>
              </a:pPr>
              <a:endParaRPr/>
            </a:p>
          </p:txBody>
        </p:sp>
      </p:grpSp>
      <p:sp>
        <p:nvSpPr>
          <p:cNvPr id="5" name="TextBox 5">
            <a:extLst>
              <a:ext uri="{FF2B5EF4-FFF2-40B4-BE49-F238E27FC236}">
                <a16:creationId xmlns:a16="http://schemas.microsoft.com/office/drawing/2014/main" id="{2BB0071C-F73C-11A5-7C6B-5D3B216B3A12}"/>
              </a:ext>
            </a:extLst>
          </p:cNvPr>
          <p:cNvSpPr txBox="1"/>
          <p:nvPr/>
        </p:nvSpPr>
        <p:spPr>
          <a:xfrm>
            <a:off x="1028700" y="952500"/>
            <a:ext cx="16230600" cy="8733032"/>
          </a:xfrm>
          <a:prstGeom prst="rect">
            <a:avLst/>
          </a:prstGeom>
        </p:spPr>
        <p:txBody>
          <a:bodyPr lIns="0" tIns="0" rIns="0" bIns="0" rtlCol="0" anchor="t">
            <a:spAutoFit/>
          </a:bodyPr>
          <a:lstStyle/>
          <a:p>
            <a:pPr algn="l">
              <a:lnSpc>
                <a:spcPts val="6600"/>
              </a:lnSpc>
            </a:pPr>
            <a:r>
              <a:rPr lang="en-US" sz="3000" b="1" u="sng" dirty="0">
                <a:solidFill>
                  <a:srgbClr val="000000"/>
                </a:solidFill>
                <a:latin typeface="Myriad"/>
                <a:ea typeface="Myriad"/>
                <a:cs typeface="Myriad"/>
                <a:sym typeface="Myriad"/>
              </a:rPr>
              <a:t>Issue 1: Non-Consensual Third-Party Releases</a:t>
            </a:r>
          </a:p>
          <a:p>
            <a:pPr marL="1314450" lvl="1" indent="-857250">
              <a:lnSpc>
                <a:spcPts val="6600"/>
              </a:lnSpc>
              <a:buFont typeface="Arial" panose="020B0604020202020204" pitchFamily="34" charset="0"/>
              <a:buChar char="•"/>
            </a:pPr>
            <a:r>
              <a:rPr lang="en-US" sz="3000" dirty="0">
                <a:solidFill>
                  <a:srgbClr val="000000"/>
                </a:solidFill>
                <a:latin typeface="Myriad"/>
                <a:ea typeface="Myriad"/>
                <a:cs typeface="Myriad"/>
                <a:sym typeface="Myriad"/>
              </a:rPr>
              <a:t>Releases of non-debtor parties from non-debtor claims, including personal injury claims.</a:t>
            </a:r>
            <a:endParaRPr lang="en-US" sz="3000" b="1" dirty="0">
              <a:solidFill>
                <a:srgbClr val="000000"/>
              </a:solidFill>
              <a:latin typeface="Myriad"/>
              <a:ea typeface="Myriad"/>
              <a:cs typeface="Myriad"/>
              <a:sym typeface="Myriad"/>
            </a:endParaRPr>
          </a:p>
          <a:p>
            <a:pPr lvl="1">
              <a:lnSpc>
                <a:spcPts val="6600"/>
              </a:lnSpc>
            </a:pPr>
            <a:r>
              <a:rPr lang="en-US" sz="3000" b="1" u="sng" dirty="0">
                <a:solidFill>
                  <a:srgbClr val="000000"/>
                </a:solidFill>
                <a:latin typeface="Myriad"/>
                <a:ea typeface="Myriad"/>
                <a:cs typeface="Myriad"/>
                <a:sym typeface="Myriad"/>
              </a:rPr>
              <a:t>Prior to </a:t>
            </a:r>
            <a:r>
              <a:rPr lang="en-US" sz="3000" b="1" i="1" u="sng" dirty="0">
                <a:solidFill>
                  <a:srgbClr val="000000"/>
                </a:solidFill>
                <a:latin typeface="Myriad"/>
                <a:ea typeface="Myriad"/>
                <a:cs typeface="Myriad"/>
                <a:sym typeface="Myriad"/>
              </a:rPr>
              <a:t>Purdue Pharma</a:t>
            </a:r>
          </a:p>
          <a:p>
            <a:pPr marL="1314450" lvl="1" indent="-857250">
              <a:buFont typeface="Arial" panose="020B0604020202020204" pitchFamily="34" charset="0"/>
              <a:buChar char="•"/>
            </a:pPr>
            <a:r>
              <a:rPr lang="en-US" sz="3000" dirty="0">
                <a:solidFill>
                  <a:srgbClr val="000000"/>
                </a:solidFill>
                <a:latin typeface="Myriad"/>
                <a:ea typeface="Myriad"/>
                <a:cs typeface="Myriad"/>
                <a:sym typeface="Myriad"/>
              </a:rPr>
              <a:t>Non-consensual third-party releases were a key tool in resolving mass tort liabilities through bankruptcy and appeared with frequency in Chapter 11 plans of reorganization in recent years.  </a:t>
            </a:r>
          </a:p>
          <a:p>
            <a:pPr lvl="1">
              <a:lnSpc>
                <a:spcPts val="6600"/>
              </a:lnSpc>
            </a:pPr>
            <a:r>
              <a:rPr lang="en-US" sz="3000" b="1" u="sng" dirty="0">
                <a:solidFill>
                  <a:srgbClr val="000000"/>
                </a:solidFill>
                <a:latin typeface="Myriad"/>
                <a:ea typeface="Myriad"/>
                <a:cs typeface="Myriad"/>
                <a:sym typeface="Myriad"/>
              </a:rPr>
              <a:t>Following </a:t>
            </a:r>
            <a:r>
              <a:rPr lang="en-US" sz="3000" b="1" i="1" u="sng" dirty="0">
                <a:solidFill>
                  <a:srgbClr val="000000"/>
                </a:solidFill>
                <a:latin typeface="Myriad"/>
                <a:ea typeface="Myriad"/>
                <a:cs typeface="Myriad"/>
                <a:sym typeface="Myriad"/>
              </a:rPr>
              <a:t>Purdue Pharma</a:t>
            </a:r>
          </a:p>
          <a:p>
            <a:pPr marL="1371600" lvl="2" indent="-859536">
              <a:buFont typeface="Arial" panose="020B0604020202020204" pitchFamily="34" charset="0"/>
              <a:buChar char="•"/>
            </a:pPr>
            <a:r>
              <a:rPr lang="en-US" sz="3000" dirty="0">
                <a:solidFill>
                  <a:srgbClr val="000000"/>
                </a:solidFill>
                <a:latin typeface="Myriad"/>
                <a:ea typeface="Myriad"/>
                <a:cs typeface="Myriad"/>
                <a:sym typeface="Myriad"/>
              </a:rPr>
              <a:t>On June 27, 2024, in a 5-4 decision, the U.S. Supreme Court held that “the bankruptcy code does not authorize a release and injunction that, as part of a plan of reorganization under Chapter 11, effectively seeks to discharge claims against a non-debtor without the consent of affected claimants.” </a:t>
            </a:r>
          </a:p>
          <a:p>
            <a:pPr marL="1371600" lvl="2" indent="-859536">
              <a:buFont typeface="Arial" panose="020B0604020202020204" pitchFamily="34" charset="0"/>
              <a:buChar char="•"/>
            </a:pPr>
            <a:r>
              <a:rPr lang="en-US" sz="3000" dirty="0">
                <a:solidFill>
                  <a:srgbClr val="000000"/>
                </a:solidFill>
                <a:latin typeface="Myriad"/>
                <a:ea typeface="Myriad"/>
                <a:cs typeface="Myriad"/>
                <a:sym typeface="Myriad"/>
              </a:rPr>
              <a:t>Following this decision, the international community has debated whether a bankruptcy court may nonetheless enter an order enforcing a foreign plan containing such releases under Chapter 15 of the U.S. Bankruptcy Code.</a:t>
            </a:r>
          </a:p>
          <a:p>
            <a:pPr marL="457200" indent="-457200">
              <a:lnSpc>
                <a:spcPts val="6600"/>
              </a:lnSpc>
              <a:buFont typeface="Arial" panose="020B0604020202020204" pitchFamily="34" charset="0"/>
              <a:buChar char="•"/>
            </a:pPr>
            <a:endParaRPr lang="en-US" sz="3000" b="1" i="1" u="sng" dirty="0">
              <a:solidFill>
                <a:srgbClr val="000000"/>
              </a:solidFill>
              <a:latin typeface="Myriad"/>
              <a:ea typeface="Myriad"/>
              <a:cs typeface="Myriad"/>
              <a:sym typeface="Myriad"/>
            </a:endParaRPr>
          </a:p>
        </p:txBody>
      </p:sp>
    </p:spTree>
    <p:extLst>
      <p:ext uri="{BB962C8B-B14F-4D97-AF65-F5344CB8AC3E}">
        <p14:creationId xmlns:p14="http://schemas.microsoft.com/office/powerpoint/2010/main" val="20295299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A3DB">
                <a:alpha val="100000"/>
              </a:srgbClr>
            </a:gs>
            <a:gs pos="100000">
              <a:srgbClr val="77A22F">
                <a:alpha val="100000"/>
              </a:srgbClr>
            </a:gs>
          </a:gsLst>
          <a:lin ang="0"/>
        </a:gradFill>
        <a:effectLst/>
      </p:bgPr>
    </p:bg>
    <p:spTree>
      <p:nvGrpSpPr>
        <p:cNvPr id="1" name="">
          <a:extLst>
            <a:ext uri="{FF2B5EF4-FFF2-40B4-BE49-F238E27FC236}">
              <a16:creationId xmlns:a16="http://schemas.microsoft.com/office/drawing/2014/main" id="{A4D818F6-4A7D-E59B-B58A-8E61580D6D21}"/>
            </a:ext>
          </a:extLst>
        </p:cNvPr>
        <p:cNvGrpSpPr/>
        <p:nvPr/>
      </p:nvGrpSpPr>
      <p:grpSpPr>
        <a:xfrm>
          <a:off x="0" y="0"/>
          <a:ext cx="0" cy="0"/>
          <a:chOff x="0" y="0"/>
          <a:chExt cx="0" cy="0"/>
        </a:xfrm>
      </p:grpSpPr>
      <p:grpSp>
        <p:nvGrpSpPr>
          <p:cNvPr id="2" name="Group 2">
            <a:extLst>
              <a:ext uri="{FF2B5EF4-FFF2-40B4-BE49-F238E27FC236}">
                <a16:creationId xmlns:a16="http://schemas.microsoft.com/office/drawing/2014/main" id="{189F99F5-7A8E-02CB-E7C8-5C6ECBB6569F}"/>
              </a:ext>
            </a:extLst>
          </p:cNvPr>
          <p:cNvGrpSpPr/>
          <p:nvPr/>
        </p:nvGrpSpPr>
        <p:grpSpPr>
          <a:xfrm>
            <a:off x="379836" y="0"/>
            <a:ext cx="17528329" cy="10287000"/>
            <a:chOff x="0" y="0"/>
            <a:chExt cx="4616515" cy="2709333"/>
          </a:xfrm>
        </p:grpSpPr>
        <p:sp>
          <p:nvSpPr>
            <p:cNvPr id="3" name="Freeform 3">
              <a:extLst>
                <a:ext uri="{FF2B5EF4-FFF2-40B4-BE49-F238E27FC236}">
                  <a16:creationId xmlns:a16="http://schemas.microsoft.com/office/drawing/2014/main" id="{A4BC65AC-1F2E-E581-FCCA-4F96909B6F92}"/>
                </a:ext>
              </a:extLst>
            </p:cNvPr>
            <p:cNvSpPr/>
            <p:nvPr/>
          </p:nvSpPr>
          <p:spPr>
            <a:xfrm>
              <a:off x="0" y="0"/>
              <a:ext cx="4616515" cy="2709333"/>
            </a:xfrm>
            <a:custGeom>
              <a:avLst/>
              <a:gdLst/>
              <a:ahLst/>
              <a:cxnLst/>
              <a:rect l="l" t="t" r="r" b="b"/>
              <a:pathLst>
                <a:path w="4616515" h="2709333">
                  <a:moveTo>
                    <a:pt x="0" y="0"/>
                  </a:moveTo>
                  <a:lnTo>
                    <a:pt x="4616515" y="0"/>
                  </a:lnTo>
                  <a:lnTo>
                    <a:pt x="4616515" y="2709333"/>
                  </a:lnTo>
                  <a:lnTo>
                    <a:pt x="0" y="2709333"/>
                  </a:lnTo>
                  <a:close/>
                </a:path>
              </a:pathLst>
            </a:custGeom>
            <a:solidFill>
              <a:srgbClr val="FFFFFF">
                <a:alpha val="90980"/>
              </a:srgbClr>
            </a:solidFill>
          </p:spPr>
          <p:txBody>
            <a:bodyPr/>
            <a:lstStyle/>
            <a:p>
              <a:endParaRPr lang="en-US"/>
            </a:p>
          </p:txBody>
        </p:sp>
        <p:sp>
          <p:nvSpPr>
            <p:cNvPr id="4" name="TextBox 4">
              <a:extLst>
                <a:ext uri="{FF2B5EF4-FFF2-40B4-BE49-F238E27FC236}">
                  <a16:creationId xmlns:a16="http://schemas.microsoft.com/office/drawing/2014/main" id="{874C7CF0-76A9-66EA-1214-0689BE4663FB}"/>
                </a:ext>
              </a:extLst>
            </p:cNvPr>
            <p:cNvSpPr txBox="1"/>
            <p:nvPr/>
          </p:nvSpPr>
          <p:spPr>
            <a:xfrm>
              <a:off x="0" y="-38100"/>
              <a:ext cx="4616515" cy="2747433"/>
            </a:xfrm>
            <a:prstGeom prst="rect">
              <a:avLst/>
            </a:prstGeom>
          </p:spPr>
          <p:txBody>
            <a:bodyPr lIns="50800" tIns="50800" rIns="50800" bIns="50800" rtlCol="0" anchor="ctr"/>
            <a:lstStyle/>
            <a:p>
              <a:pPr algn="ctr">
                <a:lnSpc>
                  <a:spcPts val="2659"/>
                </a:lnSpc>
                <a:spcBef>
                  <a:spcPct val="0"/>
                </a:spcBef>
              </a:pPr>
              <a:endParaRPr/>
            </a:p>
          </p:txBody>
        </p:sp>
      </p:grpSp>
      <p:sp>
        <p:nvSpPr>
          <p:cNvPr id="5" name="TextBox 5">
            <a:extLst>
              <a:ext uri="{FF2B5EF4-FFF2-40B4-BE49-F238E27FC236}">
                <a16:creationId xmlns:a16="http://schemas.microsoft.com/office/drawing/2014/main" id="{B287D911-3B31-5BB6-29E0-2F4265F4045C}"/>
              </a:ext>
            </a:extLst>
          </p:cNvPr>
          <p:cNvSpPr txBox="1"/>
          <p:nvPr/>
        </p:nvSpPr>
        <p:spPr>
          <a:xfrm>
            <a:off x="1028700" y="952500"/>
            <a:ext cx="16230600" cy="8540800"/>
          </a:xfrm>
          <a:prstGeom prst="rect">
            <a:avLst/>
          </a:prstGeom>
        </p:spPr>
        <p:txBody>
          <a:bodyPr lIns="0" tIns="0" rIns="0" bIns="0" rtlCol="0" anchor="t">
            <a:spAutoFit/>
          </a:bodyPr>
          <a:lstStyle/>
          <a:p>
            <a:pPr algn="l">
              <a:lnSpc>
                <a:spcPts val="6600"/>
              </a:lnSpc>
            </a:pPr>
            <a:r>
              <a:rPr lang="en-US" sz="3000" b="1" u="sng" dirty="0">
                <a:solidFill>
                  <a:srgbClr val="000000"/>
                </a:solidFill>
                <a:latin typeface="Myriad"/>
                <a:ea typeface="Myriad"/>
                <a:cs typeface="Myriad"/>
                <a:sym typeface="Myriad"/>
              </a:rPr>
              <a:t>Case Studies</a:t>
            </a:r>
          </a:p>
          <a:p>
            <a:pPr lvl="1">
              <a:lnSpc>
                <a:spcPts val="6600"/>
              </a:lnSpc>
            </a:pPr>
            <a:r>
              <a:rPr lang="en-US" sz="3000" b="1" i="1" u="sng" dirty="0">
                <a:solidFill>
                  <a:srgbClr val="000000"/>
                </a:solidFill>
                <a:latin typeface="Myriad"/>
                <a:ea typeface="Myriad"/>
                <a:cs typeface="Myriad"/>
                <a:sym typeface="Myriad"/>
              </a:rPr>
              <a:t>In re Credito Real, S.A.B. de C.V.</a:t>
            </a:r>
            <a:r>
              <a:rPr lang="en-US" sz="3000" b="1" u="sng" dirty="0">
                <a:solidFill>
                  <a:srgbClr val="000000"/>
                </a:solidFill>
                <a:latin typeface="Myriad"/>
                <a:ea typeface="Myriad"/>
                <a:cs typeface="Myriad"/>
                <a:sym typeface="Myriad"/>
              </a:rPr>
              <a:t>, et al.</a:t>
            </a:r>
            <a:r>
              <a:rPr lang="en-US" sz="3000" b="1" i="1" u="sng" dirty="0">
                <a:solidFill>
                  <a:srgbClr val="000000"/>
                </a:solidFill>
                <a:latin typeface="Myriad"/>
                <a:ea typeface="Myriad"/>
                <a:cs typeface="Myriad"/>
                <a:sym typeface="Myriad"/>
              </a:rPr>
              <a:t>, </a:t>
            </a:r>
            <a:r>
              <a:rPr lang="en-US" sz="3000" b="1" u="sng" dirty="0">
                <a:solidFill>
                  <a:srgbClr val="000000"/>
                </a:solidFill>
                <a:latin typeface="Myriad"/>
                <a:ea typeface="Myriad"/>
                <a:cs typeface="Myriad"/>
                <a:sym typeface="Myriad"/>
              </a:rPr>
              <a:t>Case No. 25-10208 </a:t>
            </a:r>
            <a:endParaRPr lang="en-US" sz="3000" b="1" i="1" u="sng" dirty="0">
              <a:solidFill>
                <a:srgbClr val="000000"/>
              </a:solidFill>
              <a:latin typeface="Myriad"/>
              <a:ea typeface="Myriad"/>
              <a:cs typeface="Myriad"/>
              <a:sym typeface="Myriad"/>
            </a:endParaRPr>
          </a:p>
          <a:p>
            <a:pPr marL="1314450" lvl="1" indent="-857250">
              <a:buFont typeface="Arial" panose="020B0604020202020204" pitchFamily="34" charset="0"/>
              <a:buChar char="•"/>
            </a:pPr>
            <a:r>
              <a:rPr lang="en-US" sz="3000" dirty="0">
                <a:solidFill>
                  <a:srgbClr val="000000"/>
                </a:solidFill>
                <a:latin typeface="Myriad"/>
                <a:ea typeface="Myriad"/>
                <a:cs typeface="Myriad"/>
                <a:sym typeface="Myriad"/>
              </a:rPr>
              <a:t>The Bankruptcy Court ruled that Chapter 15 of the U.S. Bankruptcy Code authorized U.S. bankruptcy courts to enforce nonconsensual non-debtor releases ordered by foreign courts, finding that Sections 1521(a) and 1507 give bankruptcy courts broad discretion to aid foreign courts in line with principle of comity.   </a:t>
            </a:r>
          </a:p>
          <a:p>
            <a:pPr marL="1314450" lvl="1" indent="-857250">
              <a:buFont typeface="Arial" panose="020B0604020202020204" pitchFamily="34" charset="0"/>
              <a:buChar char="•"/>
            </a:pPr>
            <a:r>
              <a:rPr lang="en-US" sz="3000" dirty="0">
                <a:solidFill>
                  <a:srgbClr val="000000"/>
                </a:solidFill>
                <a:latin typeface="Myriad"/>
                <a:ea typeface="Myriad"/>
                <a:cs typeface="Myriad"/>
                <a:sym typeface="Myriad"/>
              </a:rPr>
              <a:t>In his opinion, Judge Horan stated that “[t]he simple fact that a U.S. court could not grant such releases in a typical chapter 11 plan does not make them manifestly contrary to U.S. public policy.”  </a:t>
            </a:r>
          </a:p>
          <a:p>
            <a:pPr marL="1314450" lvl="1" indent="-857250">
              <a:buFont typeface="Arial" panose="020B0604020202020204" pitchFamily="34" charset="0"/>
              <a:buChar char="•"/>
            </a:pPr>
            <a:r>
              <a:rPr lang="en-US" sz="3000" dirty="0">
                <a:solidFill>
                  <a:srgbClr val="000000"/>
                </a:solidFill>
                <a:latin typeface="Myriad"/>
                <a:ea typeface="Myriad"/>
                <a:cs typeface="Myriad"/>
                <a:sym typeface="Myriad"/>
              </a:rPr>
              <a:t>This ruling is now pending appeal filed by the U.S. International Development Finance Corp., party to a finance agreement with the debtor. </a:t>
            </a:r>
          </a:p>
          <a:p>
            <a:pPr lvl="1">
              <a:lnSpc>
                <a:spcPts val="6600"/>
              </a:lnSpc>
            </a:pPr>
            <a:r>
              <a:rPr lang="en-US" sz="3000" b="1" i="1" u="sng" dirty="0">
                <a:solidFill>
                  <a:srgbClr val="000000"/>
                </a:solidFill>
                <a:latin typeface="Myriad"/>
                <a:ea typeface="Myriad"/>
                <a:cs typeface="Myriad"/>
                <a:sym typeface="Myriad"/>
              </a:rPr>
              <a:t>In re Odebrecht </a:t>
            </a:r>
            <a:r>
              <a:rPr lang="en-US" sz="3000" b="1" i="1" u="sng" dirty="0" err="1">
                <a:solidFill>
                  <a:srgbClr val="000000"/>
                </a:solidFill>
                <a:latin typeface="Myriad"/>
                <a:ea typeface="Myriad"/>
                <a:cs typeface="Myriad"/>
                <a:sym typeface="Myriad"/>
              </a:rPr>
              <a:t>Engenharia</a:t>
            </a:r>
            <a:r>
              <a:rPr lang="en-US" sz="3000" b="1" i="1" u="sng" dirty="0">
                <a:solidFill>
                  <a:srgbClr val="000000"/>
                </a:solidFill>
                <a:latin typeface="Myriad"/>
                <a:ea typeface="Myriad"/>
                <a:cs typeface="Myriad"/>
                <a:sym typeface="Myriad"/>
              </a:rPr>
              <a:t> e </a:t>
            </a:r>
            <a:r>
              <a:rPr lang="en-US" sz="3000" b="1" i="1" u="sng" dirty="0" err="1">
                <a:solidFill>
                  <a:srgbClr val="000000"/>
                </a:solidFill>
                <a:latin typeface="Myriad"/>
                <a:ea typeface="Myriad"/>
                <a:cs typeface="Myriad"/>
                <a:sym typeface="Myriad"/>
              </a:rPr>
              <a:t>Construcao</a:t>
            </a:r>
            <a:r>
              <a:rPr lang="en-US" sz="3000" b="1" i="1" u="sng" dirty="0">
                <a:solidFill>
                  <a:srgbClr val="000000"/>
                </a:solidFill>
                <a:latin typeface="Myriad"/>
                <a:ea typeface="Myriad"/>
                <a:cs typeface="Myriad"/>
                <a:sym typeface="Myriad"/>
              </a:rPr>
              <a:t> S.A., et al</a:t>
            </a:r>
            <a:r>
              <a:rPr lang="en-US" sz="3000" b="1" u="sng" dirty="0">
                <a:solidFill>
                  <a:srgbClr val="000000"/>
                </a:solidFill>
                <a:latin typeface="Myriad"/>
                <a:ea typeface="Myriad"/>
                <a:cs typeface="Myriad"/>
                <a:sym typeface="Myriad"/>
              </a:rPr>
              <a:t>., Case No. 25-10482 </a:t>
            </a:r>
            <a:endParaRPr lang="en-US" sz="3000" b="1" i="1" u="sng" dirty="0">
              <a:solidFill>
                <a:srgbClr val="000000"/>
              </a:solidFill>
              <a:latin typeface="Myriad"/>
              <a:ea typeface="Myriad"/>
              <a:cs typeface="Myriad"/>
              <a:sym typeface="Myriad"/>
            </a:endParaRPr>
          </a:p>
          <a:p>
            <a:pPr marL="1371600" lvl="2" indent="-859536">
              <a:buFont typeface="Arial" panose="020B0604020202020204" pitchFamily="34" charset="0"/>
              <a:buChar char="•"/>
            </a:pPr>
            <a:r>
              <a:rPr lang="en-US" sz="3000" dirty="0">
                <a:solidFill>
                  <a:srgbClr val="000000"/>
                </a:solidFill>
                <a:latin typeface="Myriad"/>
                <a:ea typeface="Myriad"/>
                <a:cs typeface="Myriad"/>
                <a:sym typeface="Myriad"/>
              </a:rPr>
              <a:t>On April 7, 2025, Judge Glenn ruled that he will grant Chapter 15 recognition of the debtors’ Brazilian </a:t>
            </a:r>
            <a:r>
              <a:rPr lang="en-US" sz="3000" dirty="0" err="1">
                <a:solidFill>
                  <a:srgbClr val="000000"/>
                </a:solidFill>
                <a:latin typeface="Myriad"/>
                <a:ea typeface="Myriad"/>
                <a:cs typeface="Myriad"/>
                <a:sym typeface="Myriad"/>
              </a:rPr>
              <a:t>recuperacao</a:t>
            </a:r>
            <a:r>
              <a:rPr lang="en-US" sz="3000" dirty="0">
                <a:solidFill>
                  <a:srgbClr val="000000"/>
                </a:solidFill>
                <a:latin typeface="Myriad"/>
                <a:ea typeface="Myriad"/>
                <a:cs typeface="Myriad"/>
                <a:sym typeface="Myriad"/>
              </a:rPr>
              <a:t> judicial (RJ) proceeding as a foreign main proceeding and enforce the debtors’ Brazilian plan of reorganization containing third-party releases overruling an objection from the U.S. Trustee. </a:t>
            </a:r>
            <a:endParaRPr lang="en-US" sz="3000" b="1" i="1" u="sng" dirty="0">
              <a:solidFill>
                <a:srgbClr val="000000"/>
              </a:solidFill>
              <a:latin typeface="Myriad"/>
              <a:ea typeface="Myriad"/>
              <a:cs typeface="Myriad"/>
              <a:sym typeface="Myriad"/>
            </a:endParaRPr>
          </a:p>
        </p:txBody>
      </p:sp>
    </p:spTree>
    <p:extLst>
      <p:ext uri="{BB962C8B-B14F-4D97-AF65-F5344CB8AC3E}">
        <p14:creationId xmlns:p14="http://schemas.microsoft.com/office/powerpoint/2010/main" val="32097171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A3DB">
                <a:alpha val="100000"/>
              </a:srgbClr>
            </a:gs>
            <a:gs pos="100000">
              <a:srgbClr val="77A22F">
                <a:alpha val="100000"/>
              </a:srgbClr>
            </a:gs>
          </a:gsLst>
          <a:lin ang="0"/>
        </a:gradFill>
        <a:effectLst/>
      </p:bgPr>
    </p:bg>
    <p:spTree>
      <p:nvGrpSpPr>
        <p:cNvPr id="1" name="">
          <a:extLst>
            <a:ext uri="{FF2B5EF4-FFF2-40B4-BE49-F238E27FC236}">
              <a16:creationId xmlns:a16="http://schemas.microsoft.com/office/drawing/2014/main" id="{82B36246-CA96-6C09-6E6F-BB77DC107C6C}"/>
            </a:ext>
          </a:extLst>
        </p:cNvPr>
        <p:cNvGrpSpPr/>
        <p:nvPr/>
      </p:nvGrpSpPr>
      <p:grpSpPr>
        <a:xfrm>
          <a:off x="0" y="0"/>
          <a:ext cx="0" cy="0"/>
          <a:chOff x="0" y="0"/>
          <a:chExt cx="0" cy="0"/>
        </a:xfrm>
      </p:grpSpPr>
      <p:grpSp>
        <p:nvGrpSpPr>
          <p:cNvPr id="2" name="Group 2">
            <a:extLst>
              <a:ext uri="{FF2B5EF4-FFF2-40B4-BE49-F238E27FC236}">
                <a16:creationId xmlns:a16="http://schemas.microsoft.com/office/drawing/2014/main" id="{0D704C6D-DF7D-8A53-AB03-D4BC407D32F1}"/>
              </a:ext>
            </a:extLst>
          </p:cNvPr>
          <p:cNvGrpSpPr/>
          <p:nvPr/>
        </p:nvGrpSpPr>
        <p:grpSpPr>
          <a:xfrm>
            <a:off x="379836" y="0"/>
            <a:ext cx="17528329" cy="10287000"/>
            <a:chOff x="0" y="0"/>
            <a:chExt cx="4616515" cy="2709333"/>
          </a:xfrm>
        </p:grpSpPr>
        <p:sp>
          <p:nvSpPr>
            <p:cNvPr id="3" name="Freeform 3">
              <a:extLst>
                <a:ext uri="{FF2B5EF4-FFF2-40B4-BE49-F238E27FC236}">
                  <a16:creationId xmlns:a16="http://schemas.microsoft.com/office/drawing/2014/main" id="{FFC0F9A6-0CC9-0193-EFBF-995D57FA18B6}"/>
                </a:ext>
              </a:extLst>
            </p:cNvPr>
            <p:cNvSpPr/>
            <p:nvPr/>
          </p:nvSpPr>
          <p:spPr>
            <a:xfrm>
              <a:off x="0" y="0"/>
              <a:ext cx="4616515" cy="2709333"/>
            </a:xfrm>
            <a:custGeom>
              <a:avLst/>
              <a:gdLst/>
              <a:ahLst/>
              <a:cxnLst/>
              <a:rect l="l" t="t" r="r" b="b"/>
              <a:pathLst>
                <a:path w="4616515" h="2709333">
                  <a:moveTo>
                    <a:pt x="0" y="0"/>
                  </a:moveTo>
                  <a:lnTo>
                    <a:pt x="4616515" y="0"/>
                  </a:lnTo>
                  <a:lnTo>
                    <a:pt x="4616515" y="2709333"/>
                  </a:lnTo>
                  <a:lnTo>
                    <a:pt x="0" y="2709333"/>
                  </a:lnTo>
                  <a:close/>
                </a:path>
              </a:pathLst>
            </a:custGeom>
            <a:solidFill>
              <a:srgbClr val="FFFFFF">
                <a:alpha val="90980"/>
              </a:srgbClr>
            </a:solidFill>
          </p:spPr>
          <p:txBody>
            <a:bodyPr/>
            <a:lstStyle/>
            <a:p>
              <a:endParaRPr lang="en-US"/>
            </a:p>
          </p:txBody>
        </p:sp>
        <p:sp>
          <p:nvSpPr>
            <p:cNvPr id="4" name="TextBox 4">
              <a:extLst>
                <a:ext uri="{FF2B5EF4-FFF2-40B4-BE49-F238E27FC236}">
                  <a16:creationId xmlns:a16="http://schemas.microsoft.com/office/drawing/2014/main" id="{81FE8ED7-87D9-0CDA-DEF5-6F395C1AD444}"/>
                </a:ext>
              </a:extLst>
            </p:cNvPr>
            <p:cNvSpPr txBox="1"/>
            <p:nvPr/>
          </p:nvSpPr>
          <p:spPr>
            <a:xfrm>
              <a:off x="0" y="-38100"/>
              <a:ext cx="4616515" cy="2747433"/>
            </a:xfrm>
            <a:prstGeom prst="rect">
              <a:avLst/>
            </a:prstGeom>
          </p:spPr>
          <p:txBody>
            <a:bodyPr lIns="50800" tIns="50800" rIns="50800" bIns="50800" rtlCol="0" anchor="ctr"/>
            <a:lstStyle/>
            <a:p>
              <a:pPr algn="ctr">
                <a:lnSpc>
                  <a:spcPts val="2659"/>
                </a:lnSpc>
                <a:spcBef>
                  <a:spcPct val="0"/>
                </a:spcBef>
              </a:pPr>
              <a:endParaRPr/>
            </a:p>
          </p:txBody>
        </p:sp>
      </p:grpSp>
      <p:sp>
        <p:nvSpPr>
          <p:cNvPr id="5" name="TextBox 5">
            <a:extLst>
              <a:ext uri="{FF2B5EF4-FFF2-40B4-BE49-F238E27FC236}">
                <a16:creationId xmlns:a16="http://schemas.microsoft.com/office/drawing/2014/main" id="{287C015F-AD54-A906-7B6B-27F406F62A4F}"/>
              </a:ext>
            </a:extLst>
          </p:cNvPr>
          <p:cNvSpPr txBox="1"/>
          <p:nvPr/>
        </p:nvSpPr>
        <p:spPr>
          <a:xfrm>
            <a:off x="1028700" y="952500"/>
            <a:ext cx="16230600" cy="6924973"/>
          </a:xfrm>
          <a:prstGeom prst="rect">
            <a:avLst/>
          </a:prstGeom>
        </p:spPr>
        <p:txBody>
          <a:bodyPr lIns="0" tIns="0" rIns="0" bIns="0" rtlCol="0" anchor="t">
            <a:spAutoFit/>
          </a:bodyPr>
          <a:lstStyle/>
          <a:p>
            <a:pPr algn="l">
              <a:lnSpc>
                <a:spcPts val="6600"/>
              </a:lnSpc>
            </a:pPr>
            <a:r>
              <a:rPr lang="en-US" sz="3000" b="1" u="sng" dirty="0">
                <a:solidFill>
                  <a:srgbClr val="000000"/>
                </a:solidFill>
                <a:latin typeface="Myriad"/>
                <a:ea typeface="Myriad"/>
                <a:cs typeface="Myriad"/>
                <a:sym typeface="Myriad"/>
              </a:rPr>
              <a:t>Case Studies (Cont’d)</a:t>
            </a:r>
          </a:p>
          <a:p>
            <a:pPr lvl="1">
              <a:lnSpc>
                <a:spcPts val="6600"/>
              </a:lnSpc>
            </a:pPr>
            <a:r>
              <a:rPr lang="en-US" sz="3000" b="1" i="1" u="sng" dirty="0">
                <a:solidFill>
                  <a:srgbClr val="000000"/>
                </a:solidFill>
                <a:latin typeface="Myriad"/>
                <a:ea typeface="Myriad"/>
                <a:cs typeface="Myriad"/>
                <a:sym typeface="Myriad"/>
              </a:rPr>
              <a:t>In re Samarco </a:t>
            </a:r>
            <a:r>
              <a:rPr lang="en-US" sz="3000" b="1" i="1" u="sng" dirty="0" err="1">
                <a:solidFill>
                  <a:srgbClr val="000000"/>
                </a:solidFill>
                <a:latin typeface="Myriad"/>
                <a:ea typeface="Myriad"/>
                <a:cs typeface="Myriad"/>
                <a:sym typeface="Myriad"/>
              </a:rPr>
              <a:t>Mineracao</a:t>
            </a:r>
            <a:r>
              <a:rPr lang="en-US" sz="3000" b="1" i="1" u="sng" dirty="0">
                <a:solidFill>
                  <a:srgbClr val="000000"/>
                </a:solidFill>
                <a:latin typeface="Myriad"/>
                <a:ea typeface="Myriad"/>
                <a:cs typeface="Myriad"/>
                <a:sym typeface="Myriad"/>
              </a:rPr>
              <a:t> S.A., </a:t>
            </a:r>
            <a:r>
              <a:rPr lang="en-US" sz="3000" b="1" u="sng" dirty="0">
                <a:solidFill>
                  <a:srgbClr val="000000"/>
                </a:solidFill>
                <a:latin typeface="Myriad"/>
                <a:ea typeface="Myriad"/>
                <a:cs typeface="Myriad"/>
                <a:sym typeface="Myriad"/>
              </a:rPr>
              <a:t>Case No. 21-10754</a:t>
            </a:r>
            <a:endParaRPr lang="en-US" sz="3000" b="1" i="1" u="sng" dirty="0">
              <a:solidFill>
                <a:srgbClr val="000000"/>
              </a:solidFill>
              <a:latin typeface="Myriad"/>
              <a:ea typeface="Myriad"/>
              <a:cs typeface="Myriad"/>
              <a:sym typeface="Myriad"/>
            </a:endParaRPr>
          </a:p>
          <a:p>
            <a:pPr marL="1314450" lvl="1" indent="-857250">
              <a:buFont typeface="Arial" panose="020B0604020202020204" pitchFamily="34" charset="0"/>
              <a:buChar char="•"/>
            </a:pPr>
            <a:r>
              <a:rPr lang="en-US" sz="3000" dirty="0">
                <a:solidFill>
                  <a:srgbClr val="000000"/>
                </a:solidFill>
                <a:latin typeface="Myriad"/>
                <a:ea typeface="Myriad"/>
                <a:cs typeface="Myriad"/>
                <a:sym typeface="Myriad"/>
              </a:rPr>
              <a:t>The Bankruptcy Court granted Samarco’s motion to enforce the company’s Brazilian judicial recovery (RJ) plan in the U.S. after hearing additional testimony regarding non-consensual third-party releases imposed by the RJ plan and their authorization under Brazilian bankruptcy law and precedent.</a:t>
            </a:r>
          </a:p>
          <a:p>
            <a:pPr marL="1314450" lvl="1" indent="-857250">
              <a:buFont typeface="Arial" panose="020B0604020202020204" pitchFamily="34" charset="0"/>
              <a:buChar char="•"/>
            </a:pPr>
            <a:endParaRPr lang="en-US" sz="3000" dirty="0">
              <a:solidFill>
                <a:srgbClr val="000000"/>
              </a:solidFill>
              <a:latin typeface="Myriad"/>
              <a:ea typeface="Myriad"/>
              <a:cs typeface="Myriad"/>
              <a:sym typeface="Myriad"/>
            </a:endParaRPr>
          </a:p>
          <a:p>
            <a:pPr lvl="1">
              <a:spcAft>
                <a:spcPts val="600"/>
              </a:spcAft>
            </a:pPr>
            <a:r>
              <a:rPr lang="en-US" sz="3000" b="1" i="1" u="sng" dirty="0">
                <a:solidFill>
                  <a:srgbClr val="000000"/>
                </a:solidFill>
                <a:latin typeface="Myriad"/>
                <a:ea typeface="Myriad"/>
                <a:cs typeface="Myriad"/>
                <a:sym typeface="Myriad"/>
              </a:rPr>
              <a:t>In re Yuzhou Group Holdings et al</a:t>
            </a:r>
            <a:r>
              <a:rPr lang="en-US" sz="3000" b="1" u="sng" dirty="0">
                <a:solidFill>
                  <a:srgbClr val="000000"/>
                </a:solidFill>
                <a:latin typeface="Myriad"/>
                <a:ea typeface="Myriad"/>
                <a:cs typeface="Myriad"/>
                <a:sym typeface="Myriad"/>
              </a:rPr>
              <a:t>., Case No. 24-11441 </a:t>
            </a:r>
            <a:endParaRPr lang="en-US" sz="3000" b="1" i="1" u="sng" dirty="0">
              <a:solidFill>
                <a:srgbClr val="000000"/>
              </a:solidFill>
              <a:latin typeface="Myriad"/>
              <a:ea typeface="Myriad"/>
              <a:cs typeface="Myriad"/>
              <a:sym typeface="Myriad"/>
            </a:endParaRPr>
          </a:p>
          <a:p>
            <a:pPr marL="1371600" lvl="2" indent="-859536">
              <a:spcAft>
                <a:spcPts val="600"/>
              </a:spcAft>
              <a:buFont typeface="Arial" panose="020B0604020202020204" pitchFamily="34" charset="0"/>
              <a:buChar char="•"/>
            </a:pPr>
            <a:r>
              <a:rPr lang="en-US" sz="3000" dirty="0">
                <a:solidFill>
                  <a:srgbClr val="000000"/>
                </a:solidFill>
                <a:latin typeface="Myriad"/>
                <a:ea typeface="Myriad"/>
                <a:cs typeface="Myriad"/>
                <a:sym typeface="Myriad"/>
              </a:rPr>
              <a:t>The U.S. Trustee filed a limited objection to Yuzhou’s third-party releases under its Hong Kong scheme of arrangement, arguing that Yuzhou should not be able to circumvent the U.S. Bankruptcy Code provisions to receive relief under Chapter 15 that is not available to debtors under Chapter 11.  </a:t>
            </a:r>
          </a:p>
          <a:p>
            <a:pPr marL="1371600" lvl="2" indent="-859536">
              <a:spcAft>
                <a:spcPts val="600"/>
              </a:spcAft>
              <a:buFont typeface="Arial" panose="020B0604020202020204" pitchFamily="34" charset="0"/>
              <a:buChar char="•"/>
            </a:pPr>
            <a:r>
              <a:rPr lang="en-US" sz="3000" dirty="0">
                <a:solidFill>
                  <a:srgbClr val="000000"/>
                </a:solidFill>
                <a:latin typeface="Myriad"/>
                <a:ea typeface="Myriad"/>
                <a:cs typeface="Myriad"/>
                <a:sym typeface="Myriad"/>
              </a:rPr>
              <a:t>The Bankruptcy Court scheduled Yuzhou’s recognition hearing for April 30, 2025.</a:t>
            </a:r>
            <a:endParaRPr lang="en-US" sz="3000" b="1" i="1" u="sng" dirty="0">
              <a:solidFill>
                <a:srgbClr val="000000"/>
              </a:solidFill>
              <a:latin typeface="Myriad"/>
              <a:ea typeface="Myriad"/>
              <a:cs typeface="Myriad"/>
              <a:sym typeface="Myriad"/>
            </a:endParaRPr>
          </a:p>
        </p:txBody>
      </p:sp>
    </p:spTree>
    <p:extLst>
      <p:ext uri="{BB962C8B-B14F-4D97-AF65-F5344CB8AC3E}">
        <p14:creationId xmlns:p14="http://schemas.microsoft.com/office/powerpoint/2010/main" val="28279623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A3DB">
                <a:alpha val="100000"/>
              </a:srgbClr>
            </a:gs>
            <a:gs pos="100000">
              <a:srgbClr val="77A22F">
                <a:alpha val="100000"/>
              </a:srgbClr>
            </a:gs>
          </a:gsLst>
          <a:lin ang="0"/>
        </a:gradFill>
        <a:effectLst/>
      </p:bgPr>
    </p:bg>
    <p:spTree>
      <p:nvGrpSpPr>
        <p:cNvPr id="1" name="">
          <a:extLst>
            <a:ext uri="{FF2B5EF4-FFF2-40B4-BE49-F238E27FC236}">
              <a16:creationId xmlns:a16="http://schemas.microsoft.com/office/drawing/2014/main" id="{105ECF4A-0FF5-4E8A-C0A2-0E2EE460B972}"/>
            </a:ext>
          </a:extLst>
        </p:cNvPr>
        <p:cNvGrpSpPr/>
        <p:nvPr/>
      </p:nvGrpSpPr>
      <p:grpSpPr>
        <a:xfrm>
          <a:off x="0" y="0"/>
          <a:ext cx="0" cy="0"/>
          <a:chOff x="0" y="0"/>
          <a:chExt cx="0" cy="0"/>
        </a:xfrm>
      </p:grpSpPr>
      <p:grpSp>
        <p:nvGrpSpPr>
          <p:cNvPr id="2" name="Group 2">
            <a:extLst>
              <a:ext uri="{FF2B5EF4-FFF2-40B4-BE49-F238E27FC236}">
                <a16:creationId xmlns:a16="http://schemas.microsoft.com/office/drawing/2014/main" id="{1FF37EA6-243E-1C08-8E72-6D12C8FD3243}"/>
              </a:ext>
            </a:extLst>
          </p:cNvPr>
          <p:cNvGrpSpPr/>
          <p:nvPr/>
        </p:nvGrpSpPr>
        <p:grpSpPr>
          <a:xfrm>
            <a:off x="379836" y="0"/>
            <a:ext cx="17528329" cy="10287000"/>
            <a:chOff x="0" y="0"/>
            <a:chExt cx="4616515" cy="2709333"/>
          </a:xfrm>
        </p:grpSpPr>
        <p:sp>
          <p:nvSpPr>
            <p:cNvPr id="3" name="Freeform 3">
              <a:extLst>
                <a:ext uri="{FF2B5EF4-FFF2-40B4-BE49-F238E27FC236}">
                  <a16:creationId xmlns:a16="http://schemas.microsoft.com/office/drawing/2014/main" id="{98670841-4605-9FC0-6D68-86AC67568589}"/>
                </a:ext>
              </a:extLst>
            </p:cNvPr>
            <p:cNvSpPr/>
            <p:nvPr/>
          </p:nvSpPr>
          <p:spPr>
            <a:xfrm>
              <a:off x="0" y="0"/>
              <a:ext cx="4616515" cy="2709333"/>
            </a:xfrm>
            <a:custGeom>
              <a:avLst/>
              <a:gdLst/>
              <a:ahLst/>
              <a:cxnLst/>
              <a:rect l="l" t="t" r="r" b="b"/>
              <a:pathLst>
                <a:path w="4616515" h="2709333">
                  <a:moveTo>
                    <a:pt x="0" y="0"/>
                  </a:moveTo>
                  <a:lnTo>
                    <a:pt x="4616515" y="0"/>
                  </a:lnTo>
                  <a:lnTo>
                    <a:pt x="4616515" y="2709333"/>
                  </a:lnTo>
                  <a:lnTo>
                    <a:pt x="0" y="2709333"/>
                  </a:lnTo>
                  <a:close/>
                </a:path>
              </a:pathLst>
            </a:custGeom>
            <a:solidFill>
              <a:srgbClr val="FFFFFF">
                <a:alpha val="90980"/>
              </a:srgbClr>
            </a:solidFill>
          </p:spPr>
          <p:txBody>
            <a:bodyPr/>
            <a:lstStyle/>
            <a:p>
              <a:endParaRPr lang="en-US"/>
            </a:p>
          </p:txBody>
        </p:sp>
        <p:sp>
          <p:nvSpPr>
            <p:cNvPr id="4" name="TextBox 4">
              <a:extLst>
                <a:ext uri="{FF2B5EF4-FFF2-40B4-BE49-F238E27FC236}">
                  <a16:creationId xmlns:a16="http://schemas.microsoft.com/office/drawing/2014/main" id="{36D8D5BF-C61A-4F07-5A41-33D2892F24DC}"/>
                </a:ext>
              </a:extLst>
            </p:cNvPr>
            <p:cNvSpPr txBox="1"/>
            <p:nvPr/>
          </p:nvSpPr>
          <p:spPr>
            <a:xfrm>
              <a:off x="0" y="-38100"/>
              <a:ext cx="4616515" cy="2747433"/>
            </a:xfrm>
            <a:prstGeom prst="rect">
              <a:avLst/>
            </a:prstGeom>
          </p:spPr>
          <p:txBody>
            <a:bodyPr lIns="50800" tIns="50800" rIns="50800" bIns="50800" rtlCol="0" anchor="ctr"/>
            <a:lstStyle/>
            <a:p>
              <a:pPr algn="ctr">
                <a:lnSpc>
                  <a:spcPts val="2659"/>
                </a:lnSpc>
                <a:spcBef>
                  <a:spcPct val="0"/>
                </a:spcBef>
              </a:pPr>
              <a:endParaRPr/>
            </a:p>
          </p:txBody>
        </p:sp>
      </p:grpSp>
      <p:sp>
        <p:nvSpPr>
          <p:cNvPr id="5" name="TextBox 5">
            <a:extLst>
              <a:ext uri="{FF2B5EF4-FFF2-40B4-BE49-F238E27FC236}">
                <a16:creationId xmlns:a16="http://schemas.microsoft.com/office/drawing/2014/main" id="{3676F39B-E03A-0502-91B4-316CB78D6CB7}"/>
              </a:ext>
            </a:extLst>
          </p:cNvPr>
          <p:cNvSpPr txBox="1"/>
          <p:nvPr/>
        </p:nvSpPr>
        <p:spPr>
          <a:xfrm>
            <a:off x="1028700" y="952500"/>
            <a:ext cx="16230600" cy="8540800"/>
          </a:xfrm>
          <a:prstGeom prst="rect">
            <a:avLst/>
          </a:prstGeom>
        </p:spPr>
        <p:txBody>
          <a:bodyPr lIns="0" tIns="0" rIns="0" bIns="0" rtlCol="0" anchor="t">
            <a:spAutoFit/>
          </a:bodyPr>
          <a:lstStyle/>
          <a:p>
            <a:pPr algn="l">
              <a:lnSpc>
                <a:spcPts val="6600"/>
              </a:lnSpc>
            </a:pPr>
            <a:r>
              <a:rPr lang="en-US" sz="3000" b="1" u="sng" dirty="0">
                <a:solidFill>
                  <a:srgbClr val="000000"/>
                </a:solidFill>
                <a:latin typeface="Myriad"/>
                <a:ea typeface="Myriad"/>
                <a:cs typeface="Myriad"/>
                <a:sym typeface="Myriad"/>
              </a:rPr>
              <a:t>Issue 2: COMI Shifting</a:t>
            </a:r>
          </a:p>
          <a:p>
            <a:pPr marL="457200" indent="-457200" algn="l">
              <a:spcAft>
                <a:spcPts val="600"/>
              </a:spcAft>
              <a:buFont typeface="Arial" panose="020B0604020202020204" pitchFamily="34" charset="0"/>
              <a:buChar char="•"/>
            </a:pPr>
            <a:r>
              <a:rPr lang="en-US" sz="3000" dirty="0">
                <a:effectLst/>
                <a:latin typeface="Myriad" panose="020B0604020202020204" charset="0"/>
                <a:ea typeface="Calibri" panose="020F0502020204030204" pitchFamily="34" charset="0"/>
              </a:rPr>
              <a:t>Generally, the key factors considered in choosing a jurisdiction for the restructuring or similar proceedings are the location of the (i) </a:t>
            </a:r>
            <a:r>
              <a:rPr lang="en-US" sz="3000" dirty="0">
                <a:latin typeface="Myriad" panose="020B0604020202020204" charset="0"/>
                <a:ea typeface="Calibri" panose="020F0502020204030204" pitchFamily="34" charset="0"/>
              </a:rPr>
              <a:t>i</a:t>
            </a:r>
            <a:r>
              <a:rPr lang="en-US" sz="3000" dirty="0">
                <a:effectLst/>
                <a:latin typeface="Myriad" panose="020B0604020202020204" charset="0"/>
                <a:ea typeface="Calibri" panose="020F0502020204030204" pitchFamily="34" charset="0"/>
              </a:rPr>
              <a:t>ncorporation, (ii) main operations, or (iii) law governing the company’s funded debt or other agreements.</a:t>
            </a:r>
          </a:p>
          <a:p>
            <a:pPr marL="457200" indent="-457200" algn="l">
              <a:spcAft>
                <a:spcPts val="600"/>
              </a:spcAft>
              <a:buFont typeface="Arial" panose="020B0604020202020204" pitchFamily="34" charset="0"/>
              <a:buChar char="•"/>
            </a:pPr>
            <a:r>
              <a:rPr lang="en-US" sz="3000" dirty="0">
                <a:effectLst/>
                <a:latin typeface="Myriad" panose="020B0604020202020204" charset="0"/>
                <a:ea typeface="Calibri" panose="020F0502020204030204" pitchFamily="34" charset="0"/>
              </a:rPr>
              <a:t>Where is the debtor’s center of main interest (COMI)? MLCBI establishes a rebuttable presumption that the debtor’s place of registration is the debtor’s COMI, but additional factors can be considered.</a:t>
            </a:r>
          </a:p>
          <a:p>
            <a:pPr marL="457200" indent="-457200" algn="l">
              <a:spcAft>
                <a:spcPts val="600"/>
              </a:spcAft>
              <a:buFont typeface="Arial" panose="020B0604020202020204" pitchFamily="34" charset="0"/>
              <a:buChar char="•"/>
            </a:pPr>
            <a:r>
              <a:rPr lang="en-US" sz="3000" dirty="0">
                <a:effectLst/>
                <a:latin typeface="Myriad" panose="020B0604020202020204" charset="0"/>
                <a:ea typeface="Calibri" panose="020F0502020204030204" pitchFamily="34" charset="0"/>
              </a:rPr>
              <a:t>The concept of COMI has been interpreted differently under the European Insolvency Regulation (“EIR Recast”) from that under Chapter 15 of the U.S. Bankruptcy Code.  Both EIR Recast (Article 3) and Chapter 15 (11 U.S.C. § 1516(c)) presume the debtor’s registered office coincides with COMI; however, the European courts have set a high bar for the rebuttal of this presumption, requiring sufficient evidence from the applicant that COMI is elsewhere.</a:t>
            </a:r>
            <a:endParaRPr lang="en-US" sz="3000" dirty="0">
              <a:latin typeface="Myriad" panose="020B0604020202020204" charset="0"/>
              <a:ea typeface="Calibri" panose="020F0502020204030204" pitchFamily="34" charset="0"/>
            </a:endParaRPr>
          </a:p>
          <a:p>
            <a:pPr marL="457200" indent="-457200" algn="l">
              <a:spcAft>
                <a:spcPts val="600"/>
              </a:spcAft>
              <a:buFont typeface="Arial" panose="020B0604020202020204" pitchFamily="34" charset="0"/>
              <a:buChar char="•"/>
            </a:pPr>
            <a:r>
              <a:rPr lang="en-US" sz="3000" dirty="0">
                <a:effectLst/>
                <a:latin typeface="Myriad" panose="020B0604020202020204" charset="0"/>
                <a:ea typeface="Calibri" panose="020F0502020204030204" pitchFamily="34" charset="0"/>
              </a:rPr>
              <a:t>Another notable difference is the timing for determining COMI.  Under the EIR Recast, COMI is identified at the moment the insolvency application is filed.  In the U.S., COMI is determined at the time the filing for the recognition of the proceeding in the U.S. is made.</a:t>
            </a:r>
            <a:endParaRPr lang="en-US" sz="3000" b="1" i="1" u="sng" dirty="0">
              <a:solidFill>
                <a:srgbClr val="000000"/>
              </a:solidFill>
              <a:effectLst/>
              <a:latin typeface="Myriad"/>
              <a:ea typeface="Calibri" panose="020F0502020204030204" pitchFamily="34" charset="0"/>
              <a:sym typeface="Myriad"/>
            </a:endParaRPr>
          </a:p>
          <a:p>
            <a:pPr marL="457200" indent="-457200" algn="l">
              <a:spcAft>
                <a:spcPts val="600"/>
              </a:spcAft>
              <a:buFont typeface="Arial" panose="020B0604020202020204" pitchFamily="34" charset="0"/>
              <a:buChar char="•"/>
            </a:pPr>
            <a:r>
              <a:rPr lang="en-US" sz="3000" dirty="0">
                <a:solidFill>
                  <a:srgbClr val="000000"/>
                </a:solidFill>
                <a:latin typeface="Myriad"/>
                <a:ea typeface="Calibri" panose="020F0502020204030204" pitchFamily="34" charset="0"/>
                <a:sym typeface="Myriad"/>
              </a:rPr>
              <a:t>Bankruptcy courts are generally concerned with the potential of COMI manipulation, as an increased number of companies forum shop for laws that would be most favorable to their restructuring.</a:t>
            </a:r>
            <a:endParaRPr lang="en-US" sz="3000" dirty="0">
              <a:effectLst/>
              <a:latin typeface="Myriad" panose="020B0604020202020204" charset="0"/>
              <a:ea typeface="Calibri" panose="020F0502020204030204" pitchFamily="34" charset="0"/>
            </a:endParaRPr>
          </a:p>
        </p:txBody>
      </p:sp>
    </p:spTree>
    <p:extLst>
      <p:ext uri="{BB962C8B-B14F-4D97-AF65-F5344CB8AC3E}">
        <p14:creationId xmlns:p14="http://schemas.microsoft.com/office/powerpoint/2010/main" val="1638766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A3DB">
                <a:alpha val="100000"/>
              </a:srgbClr>
            </a:gs>
            <a:gs pos="100000">
              <a:srgbClr val="77A22F">
                <a:alpha val="100000"/>
              </a:srgbClr>
            </a:gs>
          </a:gsLst>
          <a:lin ang="0"/>
        </a:gradFill>
        <a:effectLst/>
      </p:bgPr>
    </p:bg>
    <p:spTree>
      <p:nvGrpSpPr>
        <p:cNvPr id="1" name="">
          <a:extLst>
            <a:ext uri="{FF2B5EF4-FFF2-40B4-BE49-F238E27FC236}">
              <a16:creationId xmlns:a16="http://schemas.microsoft.com/office/drawing/2014/main" id="{01FA07E5-BD9F-132A-F503-7DB61E0E5670}"/>
            </a:ext>
          </a:extLst>
        </p:cNvPr>
        <p:cNvGrpSpPr/>
        <p:nvPr/>
      </p:nvGrpSpPr>
      <p:grpSpPr>
        <a:xfrm>
          <a:off x="0" y="0"/>
          <a:ext cx="0" cy="0"/>
          <a:chOff x="0" y="0"/>
          <a:chExt cx="0" cy="0"/>
        </a:xfrm>
      </p:grpSpPr>
      <p:grpSp>
        <p:nvGrpSpPr>
          <p:cNvPr id="2" name="Group 2">
            <a:extLst>
              <a:ext uri="{FF2B5EF4-FFF2-40B4-BE49-F238E27FC236}">
                <a16:creationId xmlns:a16="http://schemas.microsoft.com/office/drawing/2014/main" id="{78C61EAB-3360-DD64-F7A3-FAB66AE78F48}"/>
              </a:ext>
            </a:extLst>
          </p:cNvPr>
          <p:cNvGrpSpPr/>
          <p:nvPr/>
        </p:nvGrpSpPr>
        <p:grpSpPr>
          <a:xfrm>
            <a:off x="379836" y="0"/>
            <a:ext cx="17528329" cy="10287000"/>
            <a:chOff x="0" y="0"/>
            <a:chExt cx="4616515" cy="2709333"/>
          </a:xfrm>
        </p:grpSpPr>
        <p:sp>
          <p:nvSpPr>
            <p:cNvPr id="3" name="Freeform 3">
              <a:extLst>
                <a:ext uri="{FF2B5EF4-FFF2-40B4-BE49-F238E27FC236}">
                  <a16:creationId xmlns:a16="http://schemas.microsoft.com/office/drawing/2014/main" id="{C2FB3C1C-AD98-89E7-CD47-32EF72F0AC5F}"/>
                </a:ext>
              </a:extLst>
            </p:cNvPr>
            <p:cNvSpPr/>
            <p:nvPr/>
          </p:nvSpPr>
          <p:spPr>
            <a:xfrm>
              <a:off x="0" y="0"/>
              <a:ext cx="4616515" cy="2709333"/>
            </a:xfrm>
            <a:custGeom>
              <a:avLst/>
              <a:gdLst/>
              <a:ahLst/>
              <a:cxnLst/>
              <a:rect l="l" t="t" r="r" b="b"/>
              <a:pathLst>
                <a:path w="4616515" h="2709333">
                  <a:moveTo>
                    <a:pt x="0" y="0"/>
                  </a:moveTo>
                  <a:lnTo>
                    <a:pt x="4616515" y="0"/>
                  </a:lnTo>
                  <a:lnTo>
                    <a:pt x="4616515" y="2709333"/>
                  </a:lnTo>
                  <a:lnTo>
                    <a:pt x="0" y="2709333"/>
                  </a:lnTo>
                  <a:close/>
                </a:path>
              </a:pathLst>
            </a:custGeom>
            <a:solidFill>
              <a:srgbClr val="FFFFFF">
                <a:alpha val="90980"/>
              </a:srgbClr>
            </a:solidFill>
          </p:spPr>
          <p:txBody>
            <a:bodyPr/>
            <a:lstStyle/>
            <a:p>
              <a:endParaRPr lang="en-US"/>
            </a:p>
          </p:txBody>
        </p:sp>
        <p:sp>
          <p:nvSpPr>
            <p:cNvPr id="4" name="TextBox 4">
              <a:extLst>
                <a:ext uri="{FF2B5EF4-FFF2-40B4-BE49-F238E27FC236}">
                  <a16:creationId xmlns:a16="http://schemas.microsoft.com/office/drawing/2014/main" id="{AFAEC4E7-6245-298A-79FF-505BD1851275}"/>
                </a:ext>
              </a:extLst>
            </p:cNvPr>
            <p:cNvSpPr txBox="1"/>
            <p:nvPr/>
          </p:nvSpPr>
          <p:spPr>
            <a:xfrm>
              <a:off x="0" y="-38100"/>
              <a:ext cx="4616515" cy="2747433"/>
            </a:xfrm>
            <a:prstGeom prst="rect">
              <a:avLst/>
            </a:prstGeom>
          </p:spPr>
          <p:txBody>
            <a:bodyPr lIns="50800" tIns="50800" rIns="50800" bIns="50800" rtlCol="0" anchor="ctr"/>
            <a:lstStyle/>
            <a:p>
              <a:pPr algn="ctr">
                <a:lnSpc>
                  <a:spcPts val="2659"/>
                </a:lnSpc>
                <a:spcBef>
                  <a:spcPct val="0"/>
                </a:spcBef>
              </a:pPr>
              <a:endParaRPr/>
            </a:p>
          </p:txBody>
        </p:sp>
      </p:grpSp>
      <p:sp>
        <p:nvSpPr>
          <p:cNvPr id="5" name="TextBox 5">
            <a:extLst>
              <a:ext uri="{FF2B5EF4-FFF2-40B4-BE49-F238E27FC236}">
                <a16:creationId xmlns:a16="http://schemas.microsoft.com/office/drawing/2014/main" id="{EA7492C6-41C4-F3E5-BEBF-2676277748B4}"/>
              </a:ext>
            </a:extLst>
          </p:cNvPr>
          <p:cNvSpPr txBox="1"/>
          <p:nvPr/>
        </p:nvSpPr>
        <p:spPr>
          <a:xfrm>
            <a:off x="1028700" y="952500"/>
            <a:ext cx="16230600" cy="4462760"/>
          </a:xfrm>
          <a:prstGeom prst="rect">
            <a:avLst/>
          </a:prstGeom>
        </p:spPr>
        <p:txBody>
          <a:bodyPr lIns="0" tIns="0" rIns="0" bIns="0" rtlCol="0" anchor="t">
            <a:spAutoFit/>
          </a:bodyPr>
          <a:lstStyle/>
          <a:p>
            <a:pPr algn="l">
              <a:lnSpc>
                <a:spcPts val="6600"/>
              </a:lnSpc>
            </a:pPr>
            <a:r>
              <a:rPr lang="en-US" sz="3000" b="1" u="sng" dirty="0">
                <a:solidFill>
                  <a:srgbClr val="000000"/>
                </a:solidFill>
                <a:latin typeface="Myriad"/>
                <a:ea typeface="Myriad"/>
                <a:cs typeface="Myriad"/>
                <a:sym typeface="Myriad"/>
              </a:rPr>
              <a:t>Case Study</a:t>
            </a:r>
          </a:p>
          <a:p>
            <a:pPr lvl="1">
              <a:lnSpc>
                <a:spcPts val="6600"/>
              </a:lnSpc>
            </a:pPr>
            <a:r>
              <a:rPr lang="en-US" sz="3000" b="1" i="1" u="sng" dirty="0">
                <a:solidFill>
                  <a:srgbClr val="000000"/>
                </a:solidFill>
                <a:latin typeface="Myriad"/>
                <a:ea typeface="Myriad"/>
                <a:cs typeface="Myriad"/>
                <a:sym typeface="Myriad"/>
              </a:rPr>
              <a:t>In re Mega </a:t>
            </a:r>
            <a:r>
              <a:rPr lang="en-US" sz="3000" b="1" i="1" u="sng" dirty="0" err="1">
                <a:solidFill>
                  <a:srgbClr val="000000"/>
                </a:solidFill>
                <a:latin typeface="Myriad"/>
                <a:ea typeface="Myriad"/>
                <a:cs typeface="Myriad"/>
                <a:sym typeface="Myriad"/>
              </a:rPr>
              <a:t>NewCo</a:t>
            </a:r>
            <a:r>
              <a:rPr lang="en-US" sz="3000" b="1" i="1" u="sng" dirty="0">
                <a:solidFill>
                  <a:srgbClr val="000000"/>
                </a:solidFill>
                <a:latin typeface="Myriad"/>
                <a:ea typeface="Myriad"/>
                <a:cs typeface="Myriad"/>
                <a:sym typeface="Myriad"/>
              </a:rPr>
              <a:t> Ltd.</a:t>
            </a:r>
            <a:r>
              <a:rPr lang="en-US" sz="3000" b="1" u="sng" dirty="0">
                <a:solidFill>
                  <a:srgbClr val="000000"/>
                </a:solidFill>
                <a:latin typeface="Myriad"/>
                <a:ea typeface="Myriad"/>
                <a:cs typeface="Myriad"/>
                <a:sym typeface="Myriad"/>
              </a:rPr>
              <a:t>, Case No. 24-12031</a:t>
            </a:r>
            <a:endParaRPr lang="en-US" sz="3000" b="1" i="1" u="sng" dirty="0">
              <a:solidFill>
                <a:srgbClr val="000000"/>
              </a:solidFill>
              <a:latin typeface="Myriad"/>
              <a:ea typeface="Myriad"/>
              <a:cs typeface="Myriad"/>
              <a:sym typeface="Myriad"/>
            </a:endParaRPr>
          </a:p>
          <a:p>
            <a:pPr marL="1314450" lvl="1" indent="-857250">
              <a:buFont typeface="Arial" panose="020B0604020202020204" pitchFamily="34" charset="0"/>
              <a:buChar char="•"/>
            </a:pPr>
            <a:r>
              <a:rPr lang="en-US" sz="3000" dirty="0">
                <a:solidFill>
                  <a:srgbClr val="000000"/>
                </a:solidFill>
                <a:latin typeface="Myriad"/>
                <a:ea typeface="Myriad"/>
                <a:cs typeface="Myriad"/>
                <a:sym typeface="Myriad"/>
              </a:rPr>
              <a:t>A Mexican financial services company with no connections to the UK incorporated a new English subsidiary to take advantage of the UK’s scheme of arrangement and thereafter filed for Chapter 15 to recognize and enforce the scheme in the U.S.</a:t>
            </a:r>
          </a:p>
          <a:p>
            <a:pPr marL="1314450" lvl="1" indent="-857250">
              <a:buFont typeface="Arial" panose="020B0604020202020204" pitchFamily="34" charset="0"/>
              <a:buChar char="•"/>
            </a:pPr>
            <a:r>
              <a:rPr lang="en-US" sz="3000" dirty="0">
                <a:solidFill>
                  <a:srgbClr val="000000"/>
                </a:solidFill>
                <a:latin typeface="Myriad"/>
                <a:ea typeface="Myriad"/>
                <a:cs typeface="Myriad"/>
                <a:sym typeface="Myriad"/>
              </a:rPr>
              <a:t>The U.S. Bankruptcy Court recognized the scheme despite the shifting of COMI, relying on the fact that no interested parties objected.</a:t>
            </a:r>
          </a:p>
          <a:p>
            <a:pPr lvl="1"/>
            <a:endParaRPr lang="en-US" sz="3000" dirty="0">
              <a:solidFill>
                <a:srgbClr val="000000"/>
              </a:solidFill>
              <a:latin typeface="Myriad"/>
              <a:ea typeface="Myriad"/>
              <a:cs typeface="Myriad"/>
              <a:sym typeface="Myriad"/>
            </a:endParaRPr>
          </a:p>
        </p:txBody>
      </p:sp>
    </p:spTree>
    <p:extLst>
      <p:ext uri="{BB962C8B-B14F-4D97-AF65-F5344CB8AC3E}">
        <p14:creationId xmlns:p14="http://schemas.microsoft.com/office/powerpoint/2010/main" val="1026672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A3DB">
                <a:alpha val="100000"/>
              </a:srgbClr>
            </a:gs>
            <a:gs pos="100000">
              <a:srgbClr val="77A22F">
                <a:alpha val="100000"/>
              </a:srgbClr>
            </a:gs>
          </a:gsLst>
          <a:lin ang="0"/>
        </a:gradFill>
        <a:effectLst/>
      </p:bgPr>
    </p:bg>
    <p:spTree>
      <p:nvGrpSpPr>
        <p:cNvPr id="1" name=""/>
        <p:cNvGrpSpPr/>
        <p:nvPr/>
      </p:nvGrpSpPr>
      <p:grpSpPr>
        <a:xfrm>
          <a:off x="0" y="0"/>
          <a:ext cx="0" cy="0"/>
          <a:chOff x="0" y="0"/>
          <a:chExt cx="0" cy="0"/>
        </a:xfrm>
      </p:grpSpPr>
      <p:sp>
        <p:nvSpPr>
          <p:cNvPr id="2" name="TextBox 2"/>
          <p:cNvSpPr txBox="1"/>
          <p:nvPr/>
        </p:nvSpPr>
        <p:spPr>
          <a:xfrm>
            <a:off x="1143000" y="2781300"/>
            <a:ext cx="16230600" cy="3452420"/>
          </a:xfrm>
          <a:prstGeom prst="rect">
            <a:avLst/>
          </a:prstGeom>
        </p:spPr>
        <p:txBody>
          <a:bodyPr lIns="0" tIns="0" rIns="0" bIns="0" rtlCol="0" anchor="t">
            <a:spAutoFit/>
          </a:bodyPr>
          <a:lstStyle/>
          <a:p>
            <a:pPr algn="ctr">
              <a:lnSpc>
                <a:spcPts val="13999"/>
              </a:lnSpc>
            </a:pPr>
            <a:r>
              <a:rPr lang="en-US" sz="9999" b="1" dirty="0">
                <a:solidFill>
                  <a:srgbClr val="FFFFFF"/>
                </a:solidFill>
                <a:latin typeface="Myriad Bold"/>
                <a:ea typeface="Myriad Bold"/>
                <a:cs typeface="Myriad Bold"/>
                <a:sym typeface="Myriad Bold"/>
              </a:rPr>
              <a:t>Restructuring Options Under Brazilian Law  </a:t>
            </a:r>
          </a:p>
        </p:txBody>
      </p:sp>
      <p:sp>
        <p:nvSpPr>
          <p:cNvPr id="3" name="Freeform 3"/>
          <p:cNvSpPr/>
          <p:nvPr/>
        </p:nvSpPr>
        <p:spPr>
          <a:xfrm>
            <a:off x="16276995" y="358981"/>
            <a:ext cx="1774110" cy="1453738"/>
          </a:xfrm>
          <a:custGeom>
            <a:avLst/>
            <a:gdLst/>
            <a:ahLst/>
            <a:cxnLst/>
            <a:rect l="l" t="t" r="r" b="b"/>
            <a:pathLst>
              <a:path w="1774110" h="1453738">
                <a:moveTo>
                  <a:pt x="0" y="0"/>
                </a:moveTo>
                <a:lnTo>
                  <a:pt x="1774110" y="0"/>
                </a:lnTo>
                <a:lnTo>
                  <a:pt x="1774110" y="1453738"/>
                </a:lnTo>
                <a:lnTo>
                  <a:pt x="0" y="1453738"/>
                </a:lnTo>
                <a:lnTo>
                  <a:pt x="0" y="0"/>
                </a:lnTo>
                <a:close/>
              </a:path>
            </a:pathLst>
          </a:custGeom>
          <a:blipFill>
            <a:blip r:embed="rId2">
              <a:alphaModFix amt="88000"/>
            </a:blip>
            <a:stretch>
              <a:fillRect r="-257480" b="-41785"/>
            </a:stretch>
          </a:blipFill>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A3DB">
                <a:alpha val="100000"/>
              </a:srgbClr>
            </a:gs>
            <a:gs pos="100000">
              <a:srgbClr val="77A22F">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a:off x="379836" y="2187471"/>
            <a:ext cx="17528329" cy="8099529"/>
            <a:chOff x="0" y="0"/>
            <a:chExt cx="4616515" cy="2133209"/>
          </a:xfrm>
        </p:grpSpPr>
        <p:sp>
          <p:nvSpPr>
            <p:cNvPr id="3" name="Freeform 3"/>
            <p:cNvSpPr/>
            <p:nvPr/>
          </p:nvSpPr>
          <p:spPr>
            <a:xfrm>
              <a:off x="0" y="0"/>
              <a:ext cx="4616515" cy="2133209"/>
            </a:xfrm>
            <a:custGeom>
              <a:avLst/>
              <a:gdLst/>
              <a:ahLst/>
              <a:cxnLst/>
              <a:rect l="l" t="t" r="r" b="b"/>
              <a:pathLst>
                <a:path w="4616515" h="2133209">
                  <a:moveTo>
                    <a:pt x="0" y="0"/>
                  </a:moveTo>
                  <a:lnTo>
                    <a:pt x="4616515" y="0"/>
                  </a:lnTo>
                  <a:lnTo>
                    <a:pt x="4616515" y="2133209"/>
                  </a:lnTo>
                  <a:lnTo>
                    <a:pt x="0" y="2133209"/>
                  </a:lnTo>
                  <a:close/>
                </a:path>
              </a:pathLst>
            </a:custGeom>
            <a:solidFill>
              <a:srgbClr val="FFFFFF">
                <a:alpha val="90980"/>
              </a:srgbClr>
            </a:solidFill>
          </p:spPr>
          <p:txBody>
            <a:bodyPr/>
            <a:lstStyle/>
            <a:p>
              <a:endParaRPr lang="en-US"/>
            </a:p>
          </p:txBody>
        </p:sp>
        <p:sp>
          <p:nvSpPr>
            <p:cNvPr id="4" name="TextBox 4"/>
            <p:cNvSpPr txBox="1"/>
            <p:nvPr/>
          </p:nvSpPr>
          <p:spPr>
            <a:xfrm>
              <a:off x="0" y="-38100"/>
              <a:ext cx="4616515" cy="2171309"/>
            </a:xfrm>
            <a:prstGeom prst="rect">
              <a:avLst/>
            </a:prstGeom>
          </p:spPr>
          <p:txBody>
            <a:bodyPr lIns="50800" tIns="50800" rIns="50800" bIns="50800" rtlCol="0" anchor="ctr"/>
            <a:lstStyle/>
            <a:p>
              <a:pPr algn="ctr">
                <a:lnSpc>
                  <a:spcPts val="2659"/>
                </a:lnSpc>
                <a:spcBef>
                  <a:spcPct val="0"/>
                </a:spcBef>
              </a:pPr>
              <a:endParaRPr/>
            </a:p>
          </p:txBody>
        </p:sp>
      </p:grpSp>
      <p:sp>
        <p:nvSpPr>
          <p:cNvPr id="5" name="TextBox 5"/>
          <p:cNvSpPr txBox="1"/>
          <p:nvPr/>
        </p:nvSpPr>
        <p:spPr>
          <a:xfrm>
            <a:off x="677362" y="570052"/>
            <a:ext cx="16933277" cy="909673"/>
          </a:xfrm>
          <a:prstGeom prst="rect">
            <a:avLst/>
          </a:prstGeom>
        </p:spPr>
        <p:txBody>
          <a:bodyPr lIns="0" tIns="0" rIns="0" bIns="0" rtlCol="0" anchor="t">
            <a:spAutoFit/>
          </a:bodyPr>
          <a:lstStyle/>
          <a:p>
            <a:pPr marR="0" lvl="0" indent="0" algn="ctr" fontAlgn="auto">
              <a:lnSpc>
                <a:spcPts val="3499"/>
              </a:lnSpc>
              <a:spcBef>
                <a:spcPts val="0"/>
              </a:spcBef>
              <a:spcAft>
                <a:spcPts val="0"/>
              </a:spcAft>
              <a:buClrTx/>
              <a:buSzTx/>
              <a:buFontTx/>
              <a:buNone/>
              <a:tabLst/>
              <a:defRPr/>
            </a:pPr>
            <a:r>
              <a:rPr lang="pt-BR" sz="3600" b="1" dirty="0" err="1">
                <a:solidFill>
                  <a:srgbClr val="FFFFFF"/>
                </a:solidFill>
                <a:latin typeface="Myriad Bold"/>
              </a:rPr>
              <a:t>Comparison</a:t>
            </a:r>
            <a:r>
              <a:rPr lang="pt-BR" sz="3600" b="1" dirty="0">
                <a:solidFill>
                  <a:srgbClr val="FFFFFF"/>
                </a:solidFill>
                <a:latin typeface="Myriad Bold"/>
              </a:rPr>
              <a:t> </a:t>
            </a:r>
            <a:r>
              <a:rPr lang="pt-BR" sz="3600" b="1" dirty="0" err="1">
                <a:solidFill>
                  <a:srgbClr val="FFFFFF"/>
                </a:solidFill>
                <a:latin typeface="Myriad Bold"/>
              </a:rPr>
              <a:t>of</a:t>
            </a:r>
            <a:r>
              <a:rPr lang="pt-BR" sz="3600" b="1" dirty="0">
                <a:solidFill>
                  <a:srgbClr val="FFFFFF"/>
                </a:solidFill>
                <a:latin typeface="Myriad Bold"/>
              </a:rPr>
              <a:t> Extrajudicial </a:t>
            </a:r>
            <a:r>
              <a:rPr lang="pt-BR" sz="3600" b="1" dirty="0" err="1">
                <a:solidFill>
                  <a:srgbClr val="FFFFFF"/>
                </a:solidFill>
                <a:latin typeface="Myriad Bold"/>
              </a:rPr>
              <a:t>Reorganization</a:t>
            </a:r>
            <a:endParaRPr lang="pt-BR" sz="3600" b="1" dirty="0">
              <a:solidFill>
                <a:srgbClr val="FFFFFF"/>
              </a:solidFill>
              <a:latin typeface="Myriad Bold"/>
            </a:endParaRPr>
          </a:p>
          <a:p>
            <a:pPr marR="0" lvl="0" indent="0" algn="ctr" fontAlgn="auto">
              <a:lnSpc>
                <a:spcPts val="3499"/>
              </a:lnSpc>
              <a:spcBef>
                <a:spcPts val="0"/>
              </a:spcBef>
              <a:spcAft>
                <a:spcPts val="0"/>
              </a:spcAft>
              <a:buClrTx/>
              <a:buSzTx/>
              <a:buFontTx/>
              <a:buNone/>
              <a:tabLst/>
              <a:defRPr/>
            </a:pPr>
            <a:r>
              <a:rPr lang="pt-BR" sz="3600" b="1" dirty="0">
                <a:solidFill>
                  <a:srgbClr val="FFFFFF"/>
                </a:solidFill>
                <a:latin typeface="Myriad Bold"/>
              </a:rPr>
              <a:t> </a:t>
            </a:r>
            <a:r>
              <a:rPr lang="pt-BR" sz="3600" b="1" dirty="0" err="1">
                <a:solidFill>
                  <a:srgbClr val="FFFFFF"/>
                </a:solidFill>
                <a:latin typeface="Myriad Bold"/>
              </a:rPr>
              <a:t>and</a:t>
            </a:r>
            <a:r>
              <a:rPr lang="pt-BR" sz="3600" b="1" dirty="0">
                <a:solidFill>
                  <a:srgbClr val="FFFFFF"/>
                </a:solidFill>
                <a:latin typeface="Myriad Bold"/>
              </a:rPr>
              <a:t> Judicial </a:t>
            </a:r>
            <a:r>
              <a:rPr lang="pt-BR" sz="3600" b="1" dirty="0" err="1">
                <a:solidFill>
                  <a:srgbClr val="FFFFFF"/>
                </a:solidFill>
                <a:latin typeface="Myriad Bold"/>
              </a:rPr>
              <a:t>Reorganization</a:t>
            </a:r>
            <a:r>
              <a:rPr lang="pt-BR" sz="3600" b="1" dirty="0">
                <a:solidFill>
                  <a:srgbClr val="FFFFFF"/>
                </a:solidFill>
                <a:latin typeface="Myriad Bold"/>
              </a:rPr>
              <a:t> (</a:t>
            </a:r>
            <a:r>
              <a:rPr lang="pt-BR" sz="3600" b="1" dirty="0" err="1">
                <a:solidFill>
                  <a:srgbClr val="FFFFFF"/>
                </a:solidFill>
                <a:latin typeface="Myriad Bold"/>
              </a:rPr>
              <a:t>Brazilian</a:t>
            </a:r>
            <a:r>
              <a:rPr lang="pt-BR" sz="3600" b="1" dirty="0">
                <a:solidFill>
                  <a:srgbClr val="FFFFFF"/>
                </a:solidFill>
                <a:latin typeface="Myriad Bold"/>
              </a:rPr>
              <a:t> </a:t>
            </a:r>
            <a:r>
              <a:rPr lang="pt-BR" sz="3600" b="1" dirty="0" err="1">
                <a:solidFill>
                  <a:srgbClr val="FFFFFF"/>
                </a:solidFill>
                <a:latin typeface="Myriad Bold"/>
              </a:rPr>
              <a:t>Bankrupcty</a:t>
            </a:r>
            <a:r>
              <a:rPr lang="pt-BR" sz="3600" b="1" dirty="0">
                <a:solidFill>
                  <a:srgbClr val="FFFFFF"/>
                </a:solidFill>
                <a:latin typeface="Myriad Bold"/>
              </a:rPr>
              <a:t> Law)</a:t>
            </a:r>
          </a:p>
        </p:txBody>
      </p:sp>
      <p:sp>
        <p:nvSpPr>
          <p:cNvPr id="7" name="Freeform 7"/>
          <p:cNvSpPr/>
          <p:nvPr/>
        </p:nvSpPr>
        <p:spPr>
          <a:xfrm>
            <a:off x="16276995" y="358981"/>
            <a:ext cx="1774110" cy="1453738"/>
          </a:xfrm>
          <a:custGeom>
            <a:avLst/>
            <a:gdLst/>
            <a:ahLst/>
            <a:cxnLst/>
            <a:rect l="l" t="t" r="r" b="b"/>
            <a:pathLst>
              <a:path w="1774110" h="1453738">
                <a:moveTo>
                  <a:pt x="0" y="0"/>
                </a:moveTo>
                <a:lnTo>
                  <a:pt x="1774110" y="0"/>
                </a:lnTo>
                <a:lnTo>
                  <a:pt x="1774110" y="1453738"/>
                </a:lnTo>
                <a:lnTo>
                  <a:pt x="0" y="1453738"/>
                </a:lnTo>
                <a:lnTo>
                  <a:pt x="0" y="0"/>
                </a:lnTo>
                <a:close/>
              </a:path>
            </a:pathLst>
          </a:custGeom>
          <a:blipFill>
            <a:blip r:embed="rId2">
              <a:alphaModFix amt="88000"/>
            </a:blip>
            <a:stretch>
              <a:fillRect r="-257480" b="-41785"/>
            </a:stretch>
          </a:blipFill>
        </p:spPr>
        <p:txBody>
          <a:bodyPr/>
          <a:lstStyle/>
          <a:p>
            <a:endParaRPr lang="en-US"/>
          </a:p>
        </p:txBody>
      </p:sp>
      <p:graphicFrame>
        <p:nvGraphicFramePr>
          <p:cNvPr id="10" name="Tabela 9">
            <a:extLst>
              <a:ext uri="{FF2B5EF4-FFF2-40B4-BE49-F238E27FC236}">
                <a16:creationId xmlns:a16="http://schemas.microsoft.com/office/drawing/2014/main" id="{A7DD26F8-6E61-F83C-0210-3A13E122C1CD}"/>
              </a:ext>
            </a:extLst>
          </p:cNvPr>
          <p:cNvGraphicFramePr>
            <a:graphicFrameLocks noGrp="1"/>
          </p:cNvGraphicFramePr>
          <p:nvPr>
            <p:extLst>
              <p:ext uri="{D42A27DB-BD31-4B8C-83A1-F6EECF244321}">
                <p14:modId xmlns:p14="http://schemas.microsoft.com/office/powerpoint/2010/main" val="3983456750"/>
              </p:ext>
            </p:extLst>
          </p:nvPr>
        </p:nvGraphicFramePr>
        <p:xfrm>
          <a:off x="1143000" y="3162300"/>
          <a:ext cx="16230600" cy="6559212"/>
        </p:xfrm>
        <a:graphic>
          <a:graphicData uri="http://schemas.openxmlformats.org/drawingml/2006/table">
            <a:tbl>
              <a:tblPr>
                <a:tableStyleId>{5940675A-B579-460E-94D1-54222C63F5DA}</a:tableStyleId>
              </a:tblPr>
              <a:tblGrid>
                <a:gridCol w="8115300">
                  <a:extLst>
                    <a:ext uri="{9D8B030D-6E8A-4147-A177-3AD203B41FA5}">
                      <a16:colId xmlns:a16="http://schemas.microsoft.com/office/drawing/2014/main" val="1460744451"/>
                    </a:ext>
                  </a:extLst>
                </a:gridCol>
                <a:gridCol w="8115300">
                  <a:extLst>
                    <a:ext uri="{9D8B030D-6E8A-4147-A177-3AD203B41FA5}">
                      <a16:colId xmlns:a16="http://schemas.microsoft.com/office/drawing/2014/main" val="3060661157"/>
                    </a:ext>
                  </a:extLst>
                </a:gridCol>
              </a:tblGrid>
              <a:tr h="762000">
                <a:tc>
                  <a:txBody>
                    <a:bodyPr/>
                    <a:lstStyle/>
                    <a:p>
                      <a:pPr marL="0" marR="0" lvl="0" indent="0" algn="ctr" defTabSz="914400" rtl="0" eaLnBrk="1" fontAlgn="base" latinLnBrk="0" hangingPunct="1">
                        <a:lnSpc>
                          <a:spcPts val="1800"/>
                        </a:lnSpc>
                        <a:spcBef>
                          <a:spcPct val="0"/>
                        </a:spcBef>
                        <a:spcAft>
                          <a:spcPct val="0"/>
                        </a:spcAft>
                        <a:buClrTx/>
                        <a:buSzTx/>
                        <a:buFontTx/>
                        <a:buNone/>
                        <a:tabLst/>
                      </a:pPr>
                      <a:endParaRPr lang="pt-BR" altLang="x-none" sz="3600" b="1" kern="1200" dirty="0">
                        <a:solidFill>
                          <a:srgbClr val="FFFFFF"/>
                        </a:solidFill>
                        <a:latin typeface="Myriad Bold"/>
                        <a:ea typeface="+mn-ea"/>
                        <a:cs typeface="+mn-cs"/>
                      </a:endParaRPr>
                    </a:p>
                    <a:p>
                      <a:pPr marL="0" marR="0" lvl="0" indent="0" algn="ctr" defTabSz="914400" rtl="0" eaLnBrk="1" fontAlgn="base" latinLnBrk="0" hangingPunct="1">
                        <a:lnSpc>
                          <a:spcPts val="1800"/>
                        </a:lnSpc>
                        <a:spcBef>
                          <a:spcPct val="0"/>
                        </a:spcBef>
                        <a:spcAft>
                          <a:spcPct val="0"/>
                        </a:spcAft>
                        <a:buClrTx/>
                        <a:buSzTx/>
                        <a:buFontTx/>
                        <a:buNone/>
                        <a:tabLst/>
                      </a:pPr>
                      <a:r>
                        <a:rPr lang="pt-BR" altLang="x-none" sz="3600" b="1" kern="1200" dirty="0">
                          <a:solidFill>
                            <a:srgbClr val="FFFFFF"/>
                          </a:solidFill>
                          <a:latin typeface="Myriad Bold"/>
                          <a:ea typeface="+mn-ea"/>
                          <a:cs typeface="+mn-cs"/>
                        </a:rPr>
                        <a:t>Judicial Reorganization</a:t>
                      </a:r>
                    </a:p>
                  </a:txBody>
                  <a:tcPr marL="95293" marR="95293" marT="47647" marB="47647" anchor="ctr" horzOverflow="overflow">
                    <a:solidFill>
                      <a:schemeClr val="accent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base" latinLnBrk="0" hangingPunct="1">
                        <a:lnSpc>
                          <a:spcPts val="1800"/>
                        </a:lnSpc>
                        <a:spcBef>
                          <a:spcPct val="0"/>
                        </a:spcBef>
                        <a:spcAft>
                          <a:spcPct val="0"/>
                        </a:spcAft>
                        <a:buClrTx/>
                        <a:buSzTx/>
                        <a:buFontTx/>
                        <a:buNone/>
                        <a:tabLst/>
                      </a:pPr>
                      <a:endParaRPr lang="pt-BR" altLang="x-none" sz="3600" b="1" kern="1200" dirty="0">
                        <a:solidFill>
                          <a:srgbClr val="FFFFFF"/>
                        </a:solidFill>
                        <a:latin typeface="Myriad Bold"/>
                        <a:ea typeface="+mn-ea"/>
                        <a:cs typeface="+mn-cs"/>
                      </a:endParaRPr>
                    </a:p>
                    <a:p>
                      <a:pPr marL="0" marR="0" lvl="0" indent="0" algn="ctr" defTabSz="914400" rtl="0" eaLnBrk="1" fontAlgn="base" latinLnBrk="0" hangingPunct="1">
                        <a:lnSpc>
                          <a:spcPts val="1800"/>
                        </a:lnSpc>
                        <a:spcBef>
                          <a:spcPct val="0"/>
                        </a:spcBef>
                        <a:spcAft>
                          <a:spcPct val="0"/>
                        </a:spcAft>
                        <a:buClrTx/>
                        <a:buSzTx/>
                        <a:buFontTx/>
                        <a:buNone/>
                        <a:tabLst/>
                      </a:pPr>
                      <a:r>
                        <a:rPr lang="pt-BR" altLang="x-none" sz="3600" b="1" kern="1200" dirty="0">
                          <a:solidFill>
                            <a:srgbClr val="FFFFFF"/>
                          </a:solidFill>
                          <a:latin typeface="Myriad Bold"/>
                          <a:ea typeface="+mn-ea"/>
                          <a:cs typeface="+mn-cs"/>
                        </a:rPr>
                        <a:t>Extrajudicial Reorganization</a:t>
                      </a:r>
                    </a:p>
                  </a:txBody>
                  <a:tcPr marL="95293" marR="95293" marT="47647" marB="47647" anchor="ctr" horzOverflow="overflow">
                    <a:solidFill>
                      <a:schemeClr val="accent3"/>
                    </a:solidFill>
                  </a:tcPr>
                </a:tc>
                <a:extLst>
                  <a:ext uri="{0D108BD9-81ED-4DB2-BD59-A6C34878D82A}">
                    <a16:rowId xmlns:a16="http://schemas.microsoft.com/office/drawing/2014/main" val="2933817557"/>
                  </a:ext>
                </a:extLst>
              </a:tr>
              <a:tr h="1315123">
                <a:tc>
                  <a:txBody>
                    <a:bodyPr/>
                    <a:lstStyle/>
                    <a:p>
                      <a:pPr marL="0" marR="0" lvl="0" indent="0" algn="ctr" defTabSz="914400" rtl="0" eaLnBrk="1" fontAlgn="base" latinLnBrk="0" hangingPunct="1">
                        <a:lnSpc>
                          <a:spcPts val="1800"/>
                        </a:lnSpc>
                        <a:spcBef>
                          <a:spcPct val="0"/>
                        </a:spcBef>
                        <a:spcAft>
                          <a:spcPct val="0"/>
                        </a:spcAft>
                        <a:buClrTx/>
                        <a:buSzTx/>
                        <a:buFontTx/>
                        <a:buNone/>
                        <a:tabLst/>
                        <a:defRPr/>
                      </a:pPr>
                      <a:r>
                        <a:rPr kumimoji="0" lang="pt-BR" altLang="x-none" sz="2400" b="0" u="none" strike="noStrike" cap="none" normalizeH="0" baseline="0" dirty="0" err="1">
                          <a:ln>
                            <a:noFill/>
                          </a:ln>
                          <a:solidFill>
                            <a:srgbClr val="000000"/>
                          </a:solidFill>
                          <a:effectLst/>
                          <a:latin typeface="Myriad" panose="020B0604020202020204" charset="0"/>
                        </a:rPr>
                        <a:t>Court-supervised</a:t>
                      </a:r>
                      <a:r>
                        <a:rPr kumimoji="0" lang="pt-BR" altLang="x-none" sz="2400" b="0" u="none" strike="noStrike" cap="none" normalizeH="0" baseline="0" dirty="0">
                          <a:ln>
                            <a:noFill/>
                          </a:ln>
                          <a:solidFill>
                            <a:srgbClr val="000000"/>
                          </a:solidFill>
                          <a:effectLst/>
                          <a:latin typeface="Myriad" panose="020B0604020202020204" charset="0"/>
                        </a:rPr>
                        <a:t> </a:t>
                      </a:r>
                      <a:r>
                        <a:rPr kumimoji="0" lang="pt-BR" altLang="x-none" sz="2400" b="0" u="none" strike="noStrike" cap="none" normalizeH="0" baseline="0" dirty="0" err="1">
                          <a:ln>
                            <a:noFill/>
                          </a:ln>
                          <a:solidFill>
                            <a:srgbClr val="000000"/>
                          </a:solidFill>
                          <a:effectLst/>
                          <a:latin typeface="Myriad" panose="020B0604020202020204" charset="0"/>
                        </a:rPr>
                        <a:t>debt</a:t>
                      </a:r>
                      <a:r>
                        <a:rPr kumimoji="0" lang="pt-BR" altLang="x-none" sz="2400" b="0" u="none" strike="noStrike" cap="none" normalizeH="0" baseline="0" dirty="0">
                          <a:ln>
                            <a:noFill/>
                          </a:ln>
                          <a:solidFill>
                            <a:srgbClr val="000000"/>
                          </a:solidFill>
                          <a:effectLst/>
                          <a:latin typeface="Myriad" panose="020B0604020202020204" charset="0"/>
                        </a:rPr>
                        <a:t> </a:t>
                      </a:r>
                      <a:r>
                        <a:rPr kumimoji="0" lang="pt-BR" altLang="x-none" sz="2400" b="0" u="none" strike="noStrike" cap="none" normalizeH="0" baseline="0" dirty="0" err="1">
                          <a:ln>
                            <a:noFill/>
                          </a:ln>
                          <a:solidFill>
                            <a:srgbClr val="000000"/>
                          </a:solidFill>
                          <a:effectLst/>
                          <a:latin typeface="Myriad" panose="020B0604020202020204" charset="0"/>
                        </a:rPr>
                        <a:t>restructuring</a:t>
                      </a:r>
                      <a:endParaRPr kumimoji="0" lang="pt-BR" altLang="x-none" sz="2400" b="0" i="1" u="none" strike="noStrike" cap="none" normalizeH="0" baseline="0" dirty="0">
                        <a:ln>
                          <a:noFill/>
                        </a:ln>
                        <a:solidFill>
                          <a:srgbClr val="000000"/>
                        </a:solidFill>
                        <a:effectLst/>
                        <a:latin typeface="Myriad" panose="020B0604020202020204" charset="0"/>
                        <a:ea typeface="Yu Gothic UI Light" charset="-128"/>
                      </a:endParaRPr>
                    </a:p>
                  </a:txBody>
                  <a:tcPr marL="95291" marR="95291" marT="44305" marB="44305" anchor="ctr" horzOverflow="overflow"/>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base" latinLnBrk="0" hangingPunct="1">
                        <a:lnSpc>
                          <a:spcPts val="1800"/>
                        </a:lnSpc>
                        <a:spcBef>
                          <a:spcPct val="0"/>
                        </a:spcBef>
                        <a:spcAft>
                          <a:spcPct val="0"/>
                        </a:spcAft>
                        <a:buClrTx/>
                        <a:buSzTx/>
                        <a:buFontTx/>
                        <a:buNone/>
                        <a:tabLst/>
                        <a:defRPr/>
                      </a:pPr>
                      <a:r>
                        <a:rPr lang="en-US" sz="2400" dirty="0">
                          <a:latin typeface="Myriad" panose="020B0604020202020204" charset="0"/>
                        </a:rPr>
                        <a:t>Private agreement with limited court involvement</a:t>
                      </a:r>
                      <a:endParaRPr kumimoji="0" lang="pt-BR" altLang="x-none" sz="2400" b="0" i="0" u="none" strike="noStrike" cap="none" normalizeH="0" baseline="0" dirty="0">
                        <a:ln>
                          <a:noFill/>
                        </a:ln>
                        <a:solidFill>
                          <a:srgbClr val="000000"/>
                        </a:solidFill>
                        <a:effectLst/>
                        <a:latin typeface="Myriad" panose="020B0604020202020204" charset="0"/>
                        <a:ea typeface="Yu Gothic UI Light" charset="-128"/>
                      </a:endParaRPr>
                    </a:p>
                  </a:txBody>
                  <a:tcPr marL="95291" marR="95291" marT="44305" marB="44305" anchor="ctr" horzOverflow="overflow"/>
                </a:tc>
                <a:extLst>
                  <a:ext uri="{0D108BD9-81ED-4DB2-BD59-A6C34878D82A}">
                    <a16:rowId xmlns:a16="http://schemas.microsoft.com/office/drawing/2014/main" val="3599405149"/>
                  </a:ext>
                </a:extLst>
              </a:tr>
              <a:tr h="1334936">
                <a:tc>
                  <a:txBody>
                    <a:bodyPr/>
                    <a:lstStyle/>
                    <a:p>
                      <a:pPr marL="0" marR="0" lvl="0" indent="0" algn="ctr" defTabSz="914400" rtl="0" eaLnBrk="1" fontAlgn="base" latinLnBrk="0" hangingPunct="1">
                        <a:lnSpc>
                          <a:spcPts val="1800"/>
                        </a:lnSpc>
                        <a:spcBef>
                          <a:spcPct val="0"/>
                        </a:spcBef>
                        <a:spcAft>
                          <a:spcPct val="0"/>
                        </a:spcAft>
                        <a:buClrTx/>
                        <a:buSzTx/>
                        <a:buFontTx/>
                        <a:buNone/>
                        <a:tabLst/>
                        <a:defRPr/>
                      </a:pPr>
                      <a:r>
                        <a:rPr lang="en-US" sz="2400" dirty="0">
                          <a:latin typeface="Myriad" panose="020B0604020202020204" charset="0"/>
                        </a:rPr>
                        <a:t>Includes all creditor classes</a:t>
                      </a:r>
                      <a:endParaRPr lang="pt-BR" sz="2400" dirty="0">
                        <a:latin typeface="Myriad" panose="020B0604020202020204" charset="0"/>
                      </a:endParaRPr>
                    </a:p>
                  </a:txBody>
                  <a:tcPr marL="95291" marR="95291" marT="44305" marB="44305" anchor="ctr" horzOverflow="overflow"/>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base" latinLnBrk="0" hangingPunct="1">
                        <a:lnSpc>
                          <a:spcPts val="1800"/>
                        </a:lnSpc>
                        <a:spcBef>
                          <a:spcPct val="0"/>
                        </a:spcBef>
                        <a:spcAft>
                          <a:spcPct val="0"/>
                        </a:spcAft>
                        <a:buClrTx/>
                        <a:buSzTx/>
                        <a:buFontTx/>
                        <a:buNone/>
                        <a:tabLst/>
                        <a:defRPr/>
                      </a:pPr>
                      <a:r>
                        <a:rPr lang="pt-BR" sz="2400" dirty="0" err="1">
                          <a:latin typeface="Myriad" panose="020B0604020202020204" charset="0"/>
                        </a:rPr>
                        <a:t>Involves</a:t>
                      </a:r>
                      <a:r>
                        <a:rPr lang="pt-BR" sz="2400" dirty="0">
                          <a:latin typeface="Myriad" panose="020B0604020202020204" charset="0"/>
                        </a:rPr>
                        <a:t> </a:t>
                      </a:r>
                      <a:r>
                        <a:rPr lang="pt-BR" sz="2400" dirty="0" err="1">
                          <a:latin typeface="Myriad" panose="020B0604020202020204" charset="0"/>
                        </a:rPr>
                        <a:t>selected</a:t>
                      </a:r>
                      <a:r>
                        <a:rPr lang="pt-BR" sz="2400" dirty="0">
                          <a:latin typeface="Myriad" panose="020B0604020202020204" charset="0"/>
                        </a:rPr>
                        <a:t> </a:t>
                      </a:r>
                      <a:r>
                        <a:rPr lang="pt-BR" sz="2400" dirty="0" err="1">
                          <a:latin typeface="Myriad" panose="020B0604020202020204" charset="0"/>
                        </a:rPr>
                        <a:t>creditors</a:t>
                      </a:r>
                      <a:r>
                        <a:rPr lang="pt-BR" sz="2400" dirty="0">
                          <a:latin typeface="Myriad" panose="020B0604020202020204" charset="0"/>
                        </a:rPr>
                        <a:t> </a:t>
                      </a:r>
                      <a:r>
                        <a:rPr lang="pt-BR" sz="2400" dirty="0" err="1">
                          <a:latin typeface="Myriad" panose="020B0604020202020204" charset="0"/>
                        </a:rPr>
                        <a:t>only</a:t>
                      </a:r>
                      <a:endParaRPr kumimoji="0" lang="pt-BR" altLang="x-none" sz="2400" b="1" i="0" u="none" strike="noStrike" cap="none" normalizeH="0" baseline="0" dirty="0">
                        <a:ln>
                          <a:noFill/>
                        </a:ln>
                        <a:solidFill>
                          <a:srgbClr val="000000"/>
                        </a:solidFill>
                        <a:effectLst/>
                        <a:latin typeface="Myriad" panose="020B0604020202020204" charset="0"/>
                        <a:ea typeface="Yu Gothic UI Light" charset="-128"/>
                      </a:endParaRPr>
                    </a:p>
                  </a:txBody>
                  <a:tcPr marL="95291" marR="95291" marT="44305" marB="44305" anchor="ctr" horzOverflow="overflow"/>
                </a:tc>
                <a:extLst>
                  <a:ext uri="{0D108BD9-81ED-4DB2-BD59-A6C34878D82A}">
                    <a16:rowId xmlns:a16="http://schemas.microsoft.com/office/drawing/2014/main" val="1601329502"/>
                  </a:ext>
                </a:extLst>
              </a:tr>
              <a:tr h="1118007">
                <a:tc>
                  <a:txBody>
                    <a:bodyPr/>
                    <a:lstStyle/>
                    <a:p>
                      <a:pPr marL="0" marR="0" lvl="0" indent="0" algn="ctr" defTabSz="914400" rtl="0" eaLnBrk="1" fontAlgn="base" latinLnBrk="0" hangingPunct="1">
                        <a:lnSpc>
                          <a:spcPts val="1800"/>
                        </a:lnSpc>
                        <a:spcBef>
                          <a:spcPct val="0"/>
                        </a:spcBef>
                        <a:spcAft>
                          <a:spcPct val="0"/>
                        </a:spcAft>
                        <a:buClrTx/>
                        <a:buSzTx/>
                        <a:buFontTx/>
                        <a:buNone/>
                        <a:tabLst/>
                        <a:defRPr/>
                      </a:pPr>
                      <a:r>
                        <a:rPr lang="en-US" sz="2400" dirty="0">
                          <a:latin typeface="Myriad" panose="020B0604020202020204" charset="0"/>
                        </a:rPr>
                        <a:t>Needs General Creditors' Meeting and voting rules set by law</a:t>
                      </a:r>
                      <a:endParaRPr lang="pt-BR" sz="2400" dirty="0">
                        <a:latin typeface="Myriad" panose="020B0604020202020204" charset="0"/>
                      </a:endParaRPr>
                    </a:p>
                  </a:txBody>
                  <a:tcPr marL="95291" marR="95291" marT="44305" marB="44305" anchor="ctr" horzOverflow="overflow"/>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base" latinLnBrk="0" hangingPunct="1">
                        <a:lnSpc>
                          <a:spcPts val="1800"/>
                        </a:lnSpc>
                        <a:spcBef>
                          <a:spcPct val="0"/>
                        </a:spcBef>
                        <a:spcAft>
                          <a:spcPct val="0"/>
                        </a:spcAft>
                        <a:buClrTx/>
                        <a:buSzTx/>
                        <a:buFontTx/>
                        <a:buNone/>
                        <a:tabLst/>
                        <a:defRPr/>
                      </a:pPr>
                      <a:r>
                        <a:rPr lang="en-US" sz="2400" dirty="0">
                          <a:latin typeface="Myriad" panose="020B0604020202020204" charset="0"/>
                        </a:rPr>
                        <a:t>Needs approval from creditors holding at least 50% of the claims in each class</a:t>
                      </a:r>
                      <a:endParaRPr kumimoji="0" lang="pt-BR" altLang="x-none" sz="2400" b="0" i="0" u="none" strike="noStrike" cap="none" normalizeH="0" baseline="0" dirty="0">
                        <a:ln>
                          <a:noFill/>
                        </a:ln>
                        <a:solidFill>
                          <a:srgbClr val="000000"/>
                        </a:solidFill>
                        <a:effectLst/>
                        <a:latin typeface="Myriad" panose="020B0604020202020204" charset="0"/>
                        <a:ea typeface="Yu Gothic UI Light" charset="-128"/>
                      </a:endParaRPr>
                    </a:p>
                  </a:txBody>
                  <a:tcPr marL="95291" marR="95291" marT="44305" marB="44305" anchor="ctr" horzOverflow="overflow"/>
                </a:tc>
                <a:extLst>
                  <a:ext uri="{0D108BD9-81ED-4DB2-BD59-A6C34878D82A}">
                    <a16:rowId xmlns:a16="http://schemas.microsoft.com/office/drawing/2014/main" val="2261818873"/>
                  </a:ext>
                </a:extLst>
              </a:tr>
              <a:tr h="101457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a:latin typeface="Myriad" panose="020B0604020202020204" charset="0"/>
                        </a:rPr>
                        <a:t>Longer, public, structured, with legal protection during the whole process</a:t>
                      </a:r>
                      <a:endParaRPr lang="pt-BR" sz="2400" dirty="0">
                        <a:latin typeface="Myriad" panose="020B0604020202020204" charset="0"/>
                      </a:endParaRPr>
                    </a:p>
                  </a:txBody>
                  <a:tcPr marL="95291" marR="95291" marT="44305" marB="44305" anchor="ctr" horzOverflow="overflow"/>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base" latinLnBrk="0" hangingPunct="1">
                        <a:lnSpc>
                          <a:spcPts val="1800"/>
                        </a:lnSpc>
                        <a:spcBef>
                          <a:spcPct val="0"/>
                        </a:spcBef>
                        <a:spcAft>
                          <a:spcPct val="0"/>
                        </a:spcAft>
                        <a:buClrTx/>
                        <a:buSzTx/>
                        <a:buFontTx/>
                        <a:buNone/>
                        <a:tabLst/>
                        <a:defRPr/>
                      </a:pPr>
                      <a:r>
                        <a:rPr lang="pt-BR" sz="2400" dirty="0" err="1">
                          <a:latin typeface="Myriad" panose="020B0604020202020204" charset="0"/>
                        </a:rPr>
                        <a:t>Faster</a:t>
                      </a:r>
                      <a:r>
                        <a:rPr lang="pt-BR" sz="2400" dirty="0">
                          <a:latin typeface="Myriad" panose="020B0604020202020204" charset="0"/>
                        </a:rPr>
                        <a:t>, </a:t>
                      </a:r>
                      <a:r>
                        <a:rPr lang="pt-BR" sz="2400" dirty="0" err="1">
                          <a:latin typeface="Myriad" panose="020B0604020202020204" charset="0"/>
                        </a:rPr>
                        <a:t>cheaper</a:t>
                      </a:r>
                      <a:r>
                        <a:rPr lang="pt-BR" sz="2400" dirty="0">
                          <a:latin typeface="Myriad" panose="020B0604020202020204" charset="0"/>
                        </a:rPr>
                        <a:t>, more </a:t>
                      </a:r>
                      <a:r>
                        <a:rPr lang="pt-BR" sz="2400" dirty="0" err="1">
                          <a:latin typeface="Myriad" panose="020B0604020202020204" charset="0"/>
                        </a:rPr>
                        <a:t>discreet</a:t>
                      </a:r>
                      <a:endParaRPr kumimoji="0" lang="pt-BR" altLang="x-none" sz="2400" b="0" i="0" u="none" strike="noStrike" cap="none" normalizeH="0" baseline="0" dirty="0">
                        <a:ln>
                          <a:noFill/>
                        </a:ln>
                        <a:solidFill>
                          <a:srgbClr val="000000"/>
                        </a:solidFill>
                        <a:effectLst/>
                        <a:latin typeface="Myriad" panose="020B0604020202020204" charset="0"/>
                        <a:ea typeface="Yu Gothic UI Light" charset="-128"/>
                      </a:endParaRPr>
                    </a:p>
                  </a:txBody>
                  <a:tcPr marL="95291" marR="95291" marT="44305" marB="44305" anchor="ctr" horzOverflow="overflow"/>
                </a:tc>
                <a:extLst>
                  <a:ext uri="{0D108BD9-81ED-4DB2-BD59-A6C34878D82A}">
                    <a16:rowId xmlns:a16="http://schemas.microsoft.com/office/drawing/2014/main" val="1109870679"/>
                  </a:ext>
                </a:extLst>
              </a:tr>
              <a:tr h="101457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BR" sz="2400" dirty="0">
                          <a:latin typeface="Myriad" panose="020B0604020202020204" charset="0"/>
                        </a:rPr>
                        <a:t>Legal </a:t>
                      </a:r>
                      <a:r>
                        <a:rPr lang="pt-BR" sz="2400" dirty="0" err="1">
                          <a:latin typeface="Myriad" panose="020B0604020202020204" charset="0"/>
                        </a:rPr>
                        <a:t>protection</a:t>
                      </a:r>
                      <a:r>
                        <a:rPr lang="pt-BR" sz="2400" dirty="0">
                          <a:latin typeface="Myriad" panose="020B0604020202020204" charset="0"/>
                        </a:rPr>
                        <a:t> (</a:t>
                      </a:r>
                      <a:r>
                        <a:rPr lang="pt-BR" sz="2400" dirty="0" err="1">
                          <a:latin typeface="Myriad" panose="020B0604020202020204" charset="0"/>
                        </a:rPr>
                        <a:t>automatic</a:t>
                      </a:r>
                      <a:r>
                        <a:rPr lang="pt-BR" sz="2400" dirty="0">
                          <a:latin typeface="Myriad" panose="020B0604020202020204" charset="0"/>
                        </a:rPr>
                        <a:t> </a:t>
                      </a:r>
                      <a:r>
                        <a:rPr lang="pt-BR" sz="2400" dirty="0" err="1">
                          <a:latin typeface="Myriad" panose="020B0604020202020204" charset="0"/>
                        </a:rPr>
                        <a:t>stay</a:t>
                      </a:r>
                      <a:r>
                        <a:rPr lang="pt-BR" sz="2400" dirty="0">
                          <a:latin typeface="Myriad" panose="020B0604020202020204" charset="0"/>
                        </a:rPr>
                        <a:t>) </a:t>
                      </a:r>
                      <a:r>
                        <a:rPr lang="pt-BR" sz="2400" dirty="0" err="1">
                          <a:latin typeface="Myriad" panose="020B0604020202020204" charset="0"/>
                        </a:rPr>
                        <a:t>since</a:t>
                      </a:r>
                      <a:r>
                        <a:rPr lang="pt-BR" sz="2400" dirty="0">
                          <a:latin typeface="Myriad" panose="020B0604020202020204" charset="0"/>
                        </a:rPr>
                        <a:t> </a:t>
                      </a:r>
                      <a:r>
                        <a:rPr lang="pt-BR" sz="2400" dirty="0" err="1">
                          <a:latin typeface="Myriad" panose="020B0604020202020204" charset="0"/>
                        </a:rPr>
                        <a:t>the</a:t>
                      </a:r>
                      <a:r>
                        <a:rPr lang="pt-BR" sz="2400" dirty="0">
                          <a:latin typeface="Myriad" panose="020B0604020202020204" charset="0"/>
                        </a:rPr>
                        <a:t> </a:t>
                      </a:r>
                      <a:r>
                        <a:rPr lang="pt-BR" sz="2400" dirty="0" err="1">
                          <a:latin typeface="Myriad" panose="020B0604020202020204" charset="0"/>
                        </a:rPr>
                        <a:t>beggining</a:t>
                      </a:r>
                      <a:endParaRPr lang="pt-BR" sz="2400" dirty="0">
                        <a:latin typeface="Myriad" panose="020B0604020202020204" charset="0"/>
                      </a:endParaRPr>
                    </a:p>
                  </a:txBody>
                  <a:tcPr marL="95291" marR="95291" marT="44305" marB="44305" anchor="ctr" horzOverflow="overflow"/>
                </a:tc>
                <a:tc>
                  <a:txBody>
                    <a:bodyPr/>
                    <a:lstStyle/>
                    <a:p>
                      <a:pPr marL="0" marR="0" lvl="0" indent="0" algn="ctr" defTabSz="914400" rtl="0" eaLnBrk="1" fontAlgn="base" latinLnBrk="0" hangingPunct="1">
                        <a:lnSpc>
                          <a:spcPts val="1800"/>
                        </a:lnSpc>
                        <a:spcBef>
                          <a:spcPct val="0"/>
                        </a:spcBef>
                        <a:spcAft>
                          <a:spcPct val="0"/>
                        </a:spcAft>
                        <a:buClrTx/>
                        <a:buSzTx/>
                        <a:buFontTx/>
                        <a:buNone/>
                        <a:tabLst/>
                        <a:defRPr/>
                      </a:pPr>
                      <a:r>
                        <a:rPr kumimoji="0" lang="en-US" altLang="x-none" sz="2400" b="0" i="0" u="none" strike="noStrike" cap="none" normalizeH="0" baseline="0" dirty="0">
                          <a:ln>
                            <a:noFill/>
                          </a:ln>
                          <a:solidFill>
                            <a:srgbClr val="000000"/>
                          </a:solidFill>
                          <a:effectLst/>
                          <a:latin typeface="Myriad" panose="020B0604020202020204" charset="0"/>
                          <a:ea typeface="Yu Gothic UI Light" charset="-128"/>
                        </a:rPr>
                        <a:t>No automatic stay unless filed</a:t>
                      </a:r>
                      <a:endParaRPr kumimoji="0" lang="pt-BR" altLang="x-none" sz="2400" b="0" i="0" u="none" strike="noStrike" cap="none" normalizeH="0" baseline="0" dirty="0">
                        <a:ln>
                          <a:noFill/>
                        </a:ln>
                        <a:solidFill>
                          <a:srgbClr val="000000"/>
                        </a:solidFill>
                        <a:effectLst/>
                        <a:latin typeface="Myriad" panose="020B0604020202020204" charset="0"/>
                        <a:ea typeface="Yu Gothic UI Light" charset="-128"/>
                      </a:endParaRPr>
                    </a:p>
                  </a:txBody>
                  <a:tcPr marL="95291" marR="95291" marT="44305" marB="44305" anchor="ctr" horzOverflow="overflow"/>
                </a:tc>
                <a:extLst>
                  <a:ext uri="{0D108BD9-81ED-4DB2-BD59-A6C34878D82A}">
                    <a16:rowId xmlns:a16="http://schemas.microsoft.com/office/drawing/2014/main" val="3454470419"/>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A3DB">
                <a:alpha val="100000"/>
              </a:srgbClr>
            </a:gs>
            <a:gs pos="100000">
              <a:srgbClr val="77A22F">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a:off x="379836" y="2187471"/>
            <a:ext cx="17528329" cy="8099529"/>
            <a:chOff x="0" y="0"/>
            <a:chExt cx="4616515" cy="2133209"/>
          </a:xfrm>
        </p:grpSpPr>
        <p:sp>
          <p:nvSpPr>
            <p:cNvPr id="3" name="Freeform 3"/>
            <p:cNvSpPr/>
            <p:nvPr/>
          </p:nvSpPr>
          <p:spPr>
            <a:xfrm>
              <a:off x="0" y="0"/>
              <a:ext cx="4616515" cy="2133209"/>
            </a:xfrm>
            <a:custGeom>
              <a:avLst/>
              <a:gdLst/>
              <a:ahLst/>
              <a:cxnLst/>
              <a:rect l="l" t="t" r="r" b="b"/>
              <a:pathLst>
                <a:path w="4616515" h="2133209">
                  <a:moveTo>
                    <a:pt x="0" y="0"/>
                  </a:moveTo>
                  <a:lnTo>
                    <a:pt x="4616515" y="0"/>
                  </a:lnTo>
                  <a:lnTo>
                    <a:pt x="4616515" y="2133209"/>
                  </a:lnTo>
                  <a:lnTo>
                    <a:pt x="0" y="2133209"/>
                  </a:lnTo>
                  <a:close/>
                </a:path>
              </a:pathLst>
            </a:custGeom>
            <a:solidFill>
              <a:srgbClr val="FFFFFF">
                <a:alpha val="90980"/>
              </a:srgbClr>
            </a:solidFill>
          </p:spPr>
          <p:txBody>
            <a:bodyPr/>
            <a:lstStyle/>
            <a:p>
              <a:endParaRPr lang="en-US" dirty="0"/>
            </a:p>
            <a:p>
              <a:endParaRPr lang="en-US" dirty="0"/>
            </a:p>
          </p:txBody>
        </p:sp>
        <p:sp>
          <p:nvSpPr>
            <p:cNvPr id="4" name="TextBox 4"/>
            <p:cNvSpPr txBox="1"/>
            <p:nvPr/>
          </p:nvSpPr>
          <p:spPr>
            <a:xfrm>
              <a:off x="0" y="-38100"/>
              <a:ext cx="4616515" cy="2171309"/>
            </a:xfrm>
            <a:prstGeom prst="rect">
              <a:avLst/>
            </a:prstGeom>
          </p:spPr>
          <p:txBody>
            <a:bodyPr lIns="50800" tIns="50800" rIns="50800" bIns="50800" rtlCol="0" anchor="ctr"/>
            <a:lstStyle/>
            <a:p>
              <a:pPr algn="ctr">
                <a:lnSpc>
                  <a:spcPts val="2659"/>
                </a:lnSpc>
                <a:spcBef>
                  <a:spcPct val="0"/>
                </a:spcBef>
              </a:pPr>
              <a:endParaRPr/>
            </a:p>
          </p:txBody>
        </p:sp>
      </p:grpSp>
      <p:sp>
        <p:nvSpPr>
          <p:cNvPr id="7" name="TextBox 7"/>
          <p:cNvSpPr txBox="1"/>
          <p:nvPr/>
        </p:nvSpPr>
        <p:spPr>
          <a:xfrm>
            <a:off x="1028700" y="2737366"/>
            <a:ext cx="16230600" cy="492314"/>
          </a:xfrm>
          <a:prstGeom prst="rect">
            <a:avLst/>
          </a:prstGeom>
        </p:spPr>
        <p:txBody>
          <a:bodyPr lIns="0" tIns="0" rIns="0" bIns="0" rtlCol="0" anchor="t">
            <a:spAutoFit/>
          </a:bodyPr>
          <a:lstStyle/>
          <a:p>
            <a:pPr algn="l">
              <a:lnSpc>
                <a:spcPct val="150000"/>
              </a:lnSpc>
            </a:pPr>
            <a:r>
              <a:rPr lang="en-US" sz="2400" dirty="0">
                <a:solidFill>
                  <a:srgbClr val="000000"/>
                </a:solidFill>
                <a:latin typeface="Myriad"/>
                <a:ea typeface="Myriad"/>
                <a:cs typeface="Myriad"/>
                <a:sym typeface="Myriad"/>
              </a:rPr>
              <a:t>.</a:t>
            </a:r>
          </a:p>
        </p:txBody>
      </p:sp>
      <p:sp>
        <p:nvSpPr>
          <p:cNvPr id="8" name="Freeform 8"/>
          <p:cNvSpPr/>
          <p:nvPr/>
        </p:nvSpPr>
        <p:spPr>
          <a:xfrm>
            <a:off x="16276995" y="358981"/>
            <a:ext cx="1774110" cy="1453738"/>
          </a:xfrm>
          <a:custGeom>
            <a:avLst/>
            <a:gdLst/>
            <a:ahLst/>
            <a:cxnLst/>
            <a:rect l="l" t="t" r="r" b="b"/>
            <a:pathLst>
              <a:path w="1774110" h="1453738">
                <a:moveTo>
                  <a:pt x="0" y="0"/>
                </a:moveTo>
                <a:lnTo>
                  <a:pt x="1774110" y="0"/>
                </a:lnTo>
                <a:lnTo>
                  <a:pt x="1774110" y="1453738"/>
                </a:lnTo>
                <a:lnTo>
                  <a:pt x="0" y="1453738"/>
                </a:lnTo>
                <a:lnTo>
                  <a:pt x="0" y="0"/>
                </a:lnTo>
                <a:close/>
              </a:path>
            </a:pathLst>
          </a:custGeom>
          <a:blipFill>
            <a:blip r:embed="rId2">
              <a:alphaModFix amt="88000"/>
            </a:blip>
            <a:stretch>
              <a:fillRect r="-257480" b="-41785"/>
            </a:stretch>
          </a:blipFill>
        </p:spPr>
        <p:txBody>
          <a:bodyPr/>
          <a:lstStyle/>
          <a:p>
            <a:endParaRPr lang="en-US"/>
          </a:p>
        </p:txBody>
      </p:sp>
      <p:sp>
        <p:nvSpPr>
          <p:cNvPr id="13" name="Rectangle 5">
            <a:extLst>
              <a:ext uri="{FF2B5EF4-FFF2-40B4-BE49-F238E27FC236}">
                <a16:creationId xmlns:a16="http://schemas.microsoft.com/office/drawing/2014/main" id="{E55C9AA0-6249-BA69-5F7F-5D3C59C0EBF0}"/>
              </a:ext>
            </a:extLst>
          </p:cNvPr>
          <p:cNvSpPr>
            <a:spLocks noChangeArrowheads="1"/>
          </p:cNvSpPr>
          <p:nvPr/>
        </p:nvSpPr>
        <p:spPr bwMode="auto">
          <a:xfrm>
            <a:off x="1313285" y="2540343"/>
            <a:ext cx="15661429" cy="6863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buFontTx/>
              <a:buChar char="•"/>
            </a:pPr>
            <a:r>
              <a:rPr lang="pt-BR" altLang="pt-BR" sz="4400" dirty="0">
                <a:latin typeface="Myriad" panose="020B0604020202020204" charset="0"/>
              </a:rPr>
              <a:t> </a:t>
            </a:r>
            <a:r>
              <a:rPr lang="pt-BR" altLang="pt-BR" sz="4400" dirty="0" err="1">
                <a:latin typeface="Myriad" panose="020B0604020202020204" charset="0"/>
              </a:rPr>
              <a:t>Mediation</a:t>
            </a:r>
            <a:r>
              <a:rPr lang="pt-BR" altLang="pt-BR" sz="4400" dirty="0">
                <a:latin typeface="Myriad" panose="020B0604020202020204" charset="0"/>
              </a:rPr>
              <a:t> </a:t>
            </a:r>
            <a:r>
              <a:rPr lang="pt-BR" altLang="pt-BR" sz="4400" dirty="0" err="1">
                <a:latin typeface="Myriad" panose="020B0604020202020204" charset="0"/>
              </a:rPr>
              <a:t>encouraged</a:t>
            </a:r>
            <a:r>
              <a:rPr lang="pt-BR" altLang="pt-BR" sz="4400" dirty="0">
                <a:latin typeface="Myriad" panose="020B0604020202020204" charset="0"/>
              </a:rPr>
              <a:t> in RJ cases;</a:t>
            </a:r>
          </a:p>
          <a:p>
            <a:pPr lvl="0" eaLnBrk="0" fontAlgn="base" hangingPunct="0">
              <a:spcBef>
                <a:spcPct val="0"/>
              </a:spcBef>
              <a:spcAft>
                <a:spcPct val="0"/>
              </a:spcAft>
              <a:buFontTx/>
              <a:buChar char="•"/>
            </a:pPr>
            <a:endParaRPr lang="pt-BR" altLang="pt-BR" sz="4400" dirty="0">
              <a:latin typeface="Myriad" panose="020B0604020202020204" charset="0"/>
            </a:endParaRPr>
          </a:p>
          <a:p>
            <a:pPr lvl="0" eaLnBrk="0" fontAlgn="base" hangingPunct="0">
              <a:spcBef>
                <a:spcPct val="0"/>
              </a:spcBef>
              <a:spcAft>
                <a:spcPct val="0"/>
              </a:spcAft>
              <a:buFontTx/>
              <a:buChar char="•"/>
            </a:pPr>
            <a:r>
              <a:rPr lang="pt-BR" altLang="pt-BR" sz="4400" dirty="0">
                <a:latin typeface="Myriad" panose="020B0604020202020204" charset="0"/>
              </a:rPr>
              <a:t> </a:t>
            </a:r>
            <a:r>
              <a:rPr lang="pt-BR" altLang="pt-BR" sz="4400" dirty="0" err="1">
                <a:latin typeface="Myriad" panose="020B0604020202020204" charset="0"/>
              </a:rPr>
              <a:t>Can</a:t>
            </a:r>
            <a:r>
              <a:rPr lang="pt-BR" altLang="pt-BR" sz="4400" dirty="0">
                <a:latin typeface="Myriad" panose="020B0604020202020204" charset="0"/>
              </a:rPr>
              <a:t> resolve </a:t>
            </a:r>
            <a:r>
              <a:rPr lang="pt-BR" altLang="pt-BR" sz="4400" dirty="0" err="1">
                <a:latin typeface="Myriad" panose="020B0604020202020204" charset="0"/>
              </a:rPr>
              <a:t>shareholder</a:t>
            </a:r>
            <a:r>
              <a:rPr lang="pt-BR" altLang="pt-BR" sz="4400" dirty="0">
                <a:latin typeface="Myriad" panose="020B0604020202020204" charset="0"/>
              </a:rPr>
              <a:t> </a:t>
            </a:r>
            <a:r>
              <a:rPr lang="pt-BR" altLang="pt-BR" sz="4400" dirty="0" err="1">
                <a:latin typeface="Myriad" panose="020B0604020202020204" charset="0"/>
              </a:rPr>
              <a:t>and</a:t>
            </a:r>
            <a:r>
              <a:rPr lang="pt-BR" altLang="pt-BR" sz="4400" dirty="0">
                <a:latin typeface="Myriad" panose="020B0604020202020204" charset="0"/>
              </a:rPr>
              <a:t> </a:t>
            </a:r>
            <a:r>
              <a:rPr lang="pt-BR" altLang="pt-BR" sz="4400" dirty="0" err="1">
                <a:latin typeface="Myriad" panose="020B0604020202020204" charset="0"/>
              </a:rPr>
              <a:t>regulatory</a:t>
            </a:r>
            <a:r>
              <a:rPr lang="pt-BR" altLang="pt-BR" sz="4400" dirty="0">
                <a:latin typeface="Myriad" panose="020B0604020202020204" charset="0"/>
              </a:rPr>
              <a:t> disputes;</a:t>
            </a:r>
          </a:p>
          <a:p>
            <a:pPr lvl="0" eaLnBrk="0" fontAlgn="base" hangingPunct="0">
              <a:spcBef>
                <a:spcPct val="0"/>
              </a:spcBef>
              <a:spcAft>
                <a:spcPct val="0"/>
              </a:spcAft>
              <a:buFontTx/>
              <a:buChar char="•"/>
            </a:pPr>
            <a:endParaRPr lang="pt-BR" altLang="pt-BR" sz="4400" dirty="0">
              <a:latin typeface="Myriad" panose="020B0604020202020204" charset="0"/>
            </a:endParaRPr>
          </a:p>
          <a:p>
            <a:pPr lvl="0" eaLnBrk="0" fontAlgn="base" hangingPunct="0">
              <a:spcBef>
                <a:spcPct val="0"/>
              </a:spcBef>
              <a:spcAft>
                <a:spcPct val="0"/>
              </a:spcAft>
              <a:buFontTx/>
              <a:buChar char="•"/>
            </a:pPr>
            <a:r>
              <a:rPr lang="pt-BR" altLang="pt-BR" sz="4400" dirty="0">
                <a:latin typeface="Myriad" panose="020B0604020202020204" charset="0"/>
              </a:rPr>
              <a:t> </a:t>
            </a:r>
            <a:r>
              <a:rPr lang="pt-BR" altLang="pt-BR" sz="4400" dirty="0" err="1">
                <a:latin typeface="Myriad" panose="020B0604020202020204" charset="0"/>
              </a:rPr>
              <a:t>Not</a:t>
            </a:r>
            <a:r>
              <a:rPr lang="pt-BR" altLang="pt-BR" sz="4400" dirty="0">
                <a:latin typeface="Myriad" panose="020B0604020202020204" charset="0"/>
              </a:rPr>
              <a:t> </a:t>
            </a:r>
            <a:r>
              <a:rPr lang="pt-BR" altLang="pt-BR" sz="4400" dirty="0" err="1">
                <a:latin typeface="Myriad" panose="020B0604020202020204" charset="0"/>
              </a:rPr>
              <a:t>allowed</a:t>
            </a:r>
            <a:r>
              <a:rPr lang="pt-BR" altLang="pt-BR" sz="4400" dirty="0">
                <a:latin typeface="Myriad" panose="020B0604020202020204" charset="0"/>
              </a:rPr>
              <a:t> for </a:t>
            </a:r>
            <a:r>
              <a:rPr lang="pt-BR" altLang="pt-BR" sz="4400" dirty="0" err="1">
                <a:latin typeface="Myriad" panose="020B0604020202020204" charset="0"/>
              </a:rPr>
              <a:t>credit</a:t>
            </a:r>
            <a:r>
              <a:rPr lang="pt-BR" altLang="pt-BR" sz="4400" dirty="0">
                <a:latin typeface="Myriad" panose="020B0604020202020204" charset="0"/>
              </a:rPr>
              <a:t> </a:t>
            </a:r>
            <a:r>
              <a:rPr lang="pt-BR" altLang="pt-BR" sz="4400" dirty="0" err="1">
                <a:latin typeface="Myriad" panose="020B0604020202020204" charset="0"/>
              </a:rPr>
              <a:t>classification</a:t>
            </a:r>
            <a:r>
              <a:rPr lang="pt-BR" altLang="pt-BR" sz="4400" dirty="0">
                <a:latin typeface="Myriad" panose="020B0604020202020204" charset="0"/>
              </a:rPr>
              <a:t> </a:t>
            </a:r>
            <a:r>
              <a:rPr lang="pt-BR" altLang="pt-BR" sz="4400" dirty="0" err="1">
                <a:latin typeface="Myriad" panose="020B0604020202020204" charset="0"/>
              </a:rPr>
              <a:t>or</a:t>
            </a:r>
            <a:r>
              <a:rPr lang="pt-BR" altLang="pt-BR" sz="4400" dirty="0">
                <a:latin typeface="Myriad" panose="020B0604020202020204" charset="0"/>
              </a:rPr>
              <a:t> </a:t>
            </a:r>
            <a:r>
              <a:rPr lang="pt-BR" altLang="pt-BR" sz="4400" dirty="0" err="1">
                <a:latin typeface="Myriad" panose="020B0604020202020204" charset="0"/>
              </a:rPr>
              <a:t>voting</a:t>
            </a:r>
            <a:r>
              <a:rPr lang="pt-BR" altLang="pt-BR" sz="4400" dirty="0">
                <a:latin typeface="Myriad" panose="020B0604020202020204" charset="0"/>
              </a:rPr>
              <a:t> </a:t>
            </a:r>
            <a:r>
              <a:rPr lang="pt-BR" altLang="pt-BR" sz="4400" dirty="0" err="1">
                <a:latin typeface="Myriad" panose="020B0604020202020204" charset="0"/>
              </a:rPr>
              <a:t>rules</a:t>
            </a:r>
            <a:r>
              <a:rPr lang="pt-BR" altLang="pt-BR" sz="4400" dirty="0">
                <a:latin typeface="Myriad" panose="020B0604020202020204" charset="0"/>
              </a:rPr>
              <a:t>;</a:t>
            </a:r>
          </a:p>
          <a:p>
            <a:pPr lvl="0" eaLnBrk="0" fontAlgn="base" hangingPunct="0">
              <a:spcBef>
                <a:spcPct val="0"/>
              </a:spcBef>
              <a:spcAft>
                <a:spcPct val="0"/>
              </a:spcAft>
              <a:buFontTx/>
              <a:buChar char="•"/>
            </a:pPr>
            <a:endParaRPr lang="pt-BR" altLang="pt-BR" sz="4400" dirty="0">
              <a:latin typeface="Myriad" panose="020B0604020202020204" charset="0"/>
            </a:endParaRPr>
          </a:p>
          <a:p>
            <a:pPr lvl="0" eaLnBrk="0" fontAlgn="base" hangingPunct="0">
              <a:spcBef>
                <a:spcPct val="0"/>
              </a:spcBef>
              <a:spcAft>
                <a:spcPct val="0"/>
              </a:spcAft>
              <a:buFontTx/>
              <a:buChar char="•"/>
            </a:pPr>
            <a:r>
              <a:rPr lang="pt-BR" altLang="pt-BR" sz="4400" dirty="0">
                <a:latin typeface="Myriad" panose="020B0604020202020204" charset="0"/>
              </a:rPr>
              <a:t> </a:t>
            </a:r>
            <a:r>
              <a:rPr lang="pt-BR" altLang="pt-BR" sz="4400" dirty="0" err="1">
                <a:latin typeface="Myriad" panose="020B0604020202020204" charset="0"/>
              </a:rPr>
              <a:t>Pre-filing</a:t>
            </a:r>
            <a:r>
              <a:rPr lang="pt-BR" altLang="pt-BR" sz="4400" dirty="0">
                <a:latin typeface="Myriad" panose="020B0604020202020204" charset="0"/>
              </a:rPr>
              <a:t> </a:t>
            </a:r>
            <a:r>
              <a:rPr lang="pt-BR" altLang="pt-BR" sz="4400" dirty="0" err="1">
                <a:latin typeface="Myriad" panose="020B0604020202020204" charset="0"/>
              </a:rPr>
              <a:t>mediation</a:t>
            </a:r>
            <a:r>
              <a:rPr lang="pt-BR" altLang="pt-BR" sz="4400" dirty="0">
                <a:latin typeface="Myriad" panose="020B0604020202020204" charset="0"/>
              </a:rPr>
              <a:t> </a:t>
            </a:r>
            <a:r>
              <a:rPr lang="pt-BR" altLang="pt-BR" sz="4400" dirty="0" err="1">
                <a:latin typeface="Myriad" panose="020B0604020202020204" charset="0"/>
              </a:rPr>
              <a:t>deducts</a:t>
            </a:r>
            <a:r>
              <a:rPr lang="pt-BR" altLang="pt-BR" sz="4400" dirty="0">
                <a:latin typeface="Myriad" panose="020B0604020202020204" charset="0"/>
              </a:rPr>
              <a:t> </a:t>
            </a:r>
            <a:r>
              <a:rPr lang="pt-BR" altLang="pt-BR" sz="4400" dirty="0" err="1">
                <a:latin typeface="Myriad" panose="020B0604020202020204" charset="0"/>
              </a:rPr>
              <a:t>up</a:t>
            </a:r>
            <a:r>
              <a:rPr lang="pt-BR" altLang="pt-BR" sz="4400" dirty="0">
                <a:latin typeface="Myriad" panose="020B0604020202020204" charset="0"/>
              </a:rPr>
              <a:t> </a:t>
            </a:r>
            <a:r>
              <a:rPr lang="pt-BR" altLang="pt-BR" sz="4400" dirty="0" err="1">
                <a:latin typeface="Myriad" panose="020B0604020202020204" charset="0"/>
              </a:rPr>
              <a:t>to</a:t>
            </a:r>
            <a:r>
              <a:rPr lang="pt-BR" altLang="pt-BR" sz="4400" dirty="0">
                <a:latin typeface="Myriad" panose="020B0604020202020204" charset="0"/>
              </a:rPr>
              <a:t> 60 </a:t>
            </a:r>
            <a:r>
              <a:rPr lang="pt-BR" altLang="pt-BR" sz="4400" dirty="0" err="1">
                <a:latin typeface="Myriad" panose="020B0604020202020204" charset="0"/>
              </a:rPr>
              <a:t>days</a:t>
            </a:r>
            <a:r>
              <a:rPr lang="pt-BR" altLang="pt-BR" sz="4400" dirty="0">
                <a:latin typeface="Myriad" panose="020B0604020202020204" charset="0"/>
              </a:rPr>
              <a:t> </a:t>
            </a:r>
            <a:r>
              <a:rPr lang="pt-BR" altLang="pt-BR" sz="4400" dirty="0" err="1">
                <a:latin typeface="Myriad" panose="020B0604020202020204" charset="0"/>
              </a:rPr>
              <a:t>from</a:t>
            </a:r>
            <a:r>
              <a:rPr lang="pt-BR" altLang="pt-BR" sz="4400" dirty="0">
                <a:latin typeface="Myriad" panose="020B0604020202020204" charset="0"/>
              </a:rPr>
              <a:t> </a:t>
            </a:r>
            <a:r>
              <a:rPr lang="pt-BR" altLang="pt-BR" sz="4400" dirty="0" err="1">
                <a:latin typeface="Myriad" panose="020B0604020202020204" charset="0"/>
              </a:rPr>
              <a:t>the</a:t>
            </a:r>
            <a:r>
              <a:rPr lang="pt-BR" altLang="pt-BR" sz="4400" dirty="0">
                <a:latin typeface="Myriad" panose="020B0604020202020204" charset="0"/>
              </a:rPr>
              <a:t> </a:t>
            </a:r>
            <a:r>
              <a:rPr lang="pt-BR" altLang="pt-BR" sz="4400" dirty="0" err="1">
                <a:latin typeface="Myriad" panose="020B0604020202020204" charset="0"/>
              </a:rPr>
              <a:t>stay</a:t>
            </a:r>
            <a:r>
              <a:rPr lang="pt-BR" altLang="pt-BR" sz="4400" dirty="0">
                <a:latin typeface="Myriad" panose="020B0604020202020204" charset="0"/>
              </a:rPr>
              <a:t> </a:t>
            </a:r>
            <a:r>
              <a:rPr lang="pt-BR" altLang="pt-BR" sz="4400" dirty="0" err="1">
                <a:latin typeface="Myriad" panose="020B0604020202020204" charset="0"/>
              </a:rPr>
              <a:t>period</a:t>
            </a:r>
            <a:r>
              <a:rPr lang="pt-BR" altLang="pt-BR" sz="4400" dirty="0">
                <a:latin typeface="Myriad" panose="020B0604020202020204" charset="0"/>
              </a:rPr>
              <a:t> – </a:t>
            </a:r>
            <a:r>
              <a:rPr lang="en-US" altLang="pt-BR" sz="4400" dirty="0">
                <a:latin typeface="Myriad" panose="020B0604020202020204" charset="0"/>
              </a:rPr>
              <a:t>If the procedure is not successful</a:t>
            </a:r>
            <a:r>
              <a:rPr lang="pt-BR" altLang="pt-BR" sz="4400" dirty="0">
                <a:latin typeface="Myriad" panose="020B0604020202020204" charset="0"/>
              </a:rPr>
              <a:t>;</a:t>
            </a:r>
          </a:p>
          <a:p>
            <a:pPr lvl="0" eaLnBrk="0" fontAlgn="base" hangingPunct="0">
              <a:spcBef>
                <a:spcPct val="0"/>
              </a:spcBef>
              <a:spcAft>
                <a:spcPct val="0"/>
              </a:spcAft>
              <a:buFontTx/>
              <a:buChar char="•"/>
            </a:pPr>
            <a:endParaRPr lang="pt-BR" altLang="pt-BR" sz="4400" dirty="0">
              <a:latin typeface="Myriad" panose="020B0604020202020204" charset="0"/>
            </a:endParaRPr>
          </a:p>
          <a:p>
            <a:pPr lvl="0" eaLnBrk="0" fontAlgn="base" hangingPunct="0">
              <a:spcBef>
                <a:spcPct val="0"/>
              </a:spcBef>
              <a:spcAft>
                <a:spcPct val="0"/>
              </a:spcAft>
              <a:buFontTx/>
              <a:buChar char="•"/>
            </a:pPr>
            <a:r>
              <a:rPr lang="pt-BR" altLang="pt-BR" sz="4400" dirty="0">
                <a:latin typeface="Myriad" panose="020B0604020202020204" charset="0"/>
              </a:rPr>
              <a:t> Law </a:t>
            </a:r>
            <a:r>
              <a:rPr lang="pt-BR" altLang="pt-BR" sz="4400" dirty="0" err="1">
                <a:latin typeface="Myriad" panose="020B0604020202020204" charset="0"/>
              </a:rPr>
              <a:t>promotes</a:t>
            </a:r>
            <a:r>
              <a:rPr lang="pt-BR" altLang="pt-BR" sz="4400" dirty="0">
                <a:latin typeface="Myriad" panose="020B0604020202020204" charset="0"/>
              </a:rPr>
              <a:t> </a:t>
            </a:r>
            <a:r>
              <a:rPr lang="pt-BR" altLang="pt-BR" sz="4400" dirty="0" err="1">
                <a:latin typeface="Myriad" panose="020B0604020202020204" charset="0"/>
              </a:rPr>
              <a:t>negotiated</a:t>
            </a:r>
            <a:r>
              <a:rPr lang="pt-BR" altLang="pt-BR" sz="4400" dirty="0">
                <a:latin typeface="Myriad" panose="020B0604020202020204" charset="0"/>
              </a:rPr>
              <a:t> </a:t>
            </a:r>
            <a:r>
              <a:rPr lang="pt-BR" altLang="pt-BR" sz="4400" dirty="0" err="1">
                <a:latin typeface="Myriad" panose="020B0604020202020204" charset="0"/>
              </a:rPr>
              <a:t>solutions</a:t>
            </a:r>
            <a:r>
              <a:rPr lang="pt-BR" altLang="pt-BR" sz="4400" dirty="0">
                <a:latin typeface="Myriad" panose="020B0604020202020204" charset="0"/>
              </a:rPr>
              <a:t> </a:t>
            </a:r>
            <a:r>
              <a:rPr lang="pt-BR" altLang="pt-BR" sz="4400" dirty="0" err="1">
                <a:latin typeface="Myriad" panose="020B0604020202020204" charset="0"/>
              </a:rPr>
              <a:t>even</a:t>
            </a:r>
            <a:r>
              <a:rPr lang="pt-BR" altLang="pt-BR" sz="4400" dirty="0">
                <a:latin typeface="Myriad" panose="020B0604020202020204" charset="0"/>
              </a:rPr>
              <a:t> in </a:t>
            </a:r>
            <a:r>
              <a:rPr lang="pt-BR" altLang="pt-BR" sz="4400" dirty="0" err="1">
                <a:latin typeface="Myriad" panose="020B0604020202020204" charset="0"/>
              </a:rPr>
              <a:t>court</a:t>
            </a:r>
            <a:r>
              <a:rPr lang="pt-BR" altLang="pt-BR" sz="4400" dirty="0">
                <a:latin typeface="Myriad" panose="020B0604020202020204" charset="0"/>
              </a:rPr>
              <a:t> processes.</a:t>
            </a:r>
          </a:p>
        </p:txBody>
      </p:sp>
      <p:sp>
        <p:nvSpPr>
          <p:cNvPr id="5" name="TextBox 5">
            <a:extLst>
              <a:ext uri="{FF2B5EF4-FFF2-40B4-BE49-F238E27FC236}">
                <a16:creationId xmlns:a16="http://schemas.microsoft.com/office/drawing/2014/main" id="{6F8A0826-6437-9CA9-95A7-37953FCD3C42}"/>
              </a:ext>
            </a:extLst>
          </p:cNvPr>
          <p:cNvSpPr txBox="1"/>
          <p:nvPr/>
        </p:nvSpPr>
        <p:spPr>
          <a:xfrm>
            <a:off x="677360" y="1079810"/>
            <a:ext cx="16933277" cy="448841"/>
          </a:xfrm>
          <a:prstGeom prst="rect">
            <a:avLst/>
          </a:prstGeom>
        </p:spPr>
        <p:txBody>
          <a:bodyPr lIns="0" tIns="0" rIns="0" bIns="0" rtlCol="0" anchor="t">
            <a:spAutoFit/>
          </a:bodyPr>
          <a:lstStyle/>
          <a:p>
            <a:pPr marR="0" lvl="0" indent="0" algn="ctr" fontAlgn="auto">
              <a:lnSpc>
                <a:spcPts val="3499"/>
              </a:lnSpc>
              <a:spcBef>
                <a:spcPts val="0"/>
              </a:spcBef>
              <a:spcAft>
                <a:spcPts val="0"/>
              </a:spcAft>
              <a:buClrTx/>
              <a:buSzTx/>
              <a:buFontTx/>
              <a:buNone/>
              <a:tabLst/>
              <a:defRPr/>
            </a:pPr>
            <a:r>
              <a:rPr lang="pt-BR" sz="3600" b="1" dirty="0" err="1">
                <a:solidFill>
                  <a:srgbClr val="FFFFFF"/>
                </a:solidFill>
                <a:latin typeface="Myriad Bold"/>
              </a:rPr>
              <a:t>Mediation</a:t>
            </a:r>
            <a:r>
              <a:rPr lang="pt-BR" sz="3600" b="1" dirty="0">
                <a:solidFill>
                  <a:srgbClr val="FFFFFF"/>
                </a:solidFill>
                <a:latin typeface="Myriad Bold"/>
              </a:rPr>
              <a:t> </a:t>
            </a:r>
            <a:r>
              <a:rPr lang="pt-BR" sz="3600" b="1" dirty="0" err="1">
                <a:solidFill>
                  <a:srgbClr val="FFFFFF"/>
                </a:solidFill>
                <a:latin typeface="Myriad Bold"/>
              </a:rPr>
              <a:t>and</a:t>
            </a:r>
            <a:r>
              <a:rPr lang="pt-BR" sz="3600" b="1" dirty="0">
                <a:solidFill>
                  <a:srgbClr val="FFFFFF"/>
                </a:solidFill>
                <a:latin typeface="Myriad Bold"/>
              </a:rPr>
              <a:t> </a:t>
            </a:r>
            <a:r>
              <a:rPr lang="pt-BR" sz="3600" b="1" dirty="0" err="1">
                <a:solidFill>
                  <a:srgbClr val="FFFFFF"/>
                </a:solidFill>
                <a:latin typeface="Myriad Bold"/>
              </a:rPr>
              <a:t>Conciliation</a:t>
            </a:r>
            <a:r>
              <a:rPr lang="pt-BR" sz="3600" b="1" dirty="0">
                <a:solidFill>
                  <a:srgbClr val="FFFFFF"/>
                </a:solidFill>
                <a:latin typeface="Myriad Bold"/>
              </a:rPr>
              <a:t> (</a:t>
            </a:r>
            <a:r>
              <a:rPr lang="pt-BR" sz="3600" b="1" dirty="0" err="1">
                <a:solidFill>
                  <a:srgbClr val="FFFFFF"/>
                </a:solidFill>
                <a:latin typeface="Myriad Bold"/>
              </a:rPr>
              <a:t>Brazilian</a:t>
            </a:r>
            <a:r>
              <a:rPr lang="pt-BR" sz="3600" b="1" dirty="0">
                <a:solidFill>
                  <a:srgbClr val="FFFFFF"/>
                </a:solidFill>
                <a:latin typeface="Myriad Bold"/>
              </a:rPr>
              <a:t> </a:t>
            </a:r>
            <a:r>
              <a:rPr lang="pt-BR" sz="3600" b="1" dirty="0" err="1">
                <a:solidFill>
                  <a:srgbClr val="FFFFFF"/>
                </a:solidFill>
                <a:latin typeface="Myriad Bold"/>
              </a:rPr>
              <a:t>Bankrupcty</a:t>
            </a:r>
            <a:r>
              <a:rPr lang="pt-BR" sz="3600" b="1" dirty="0">
                <a:solidFill>
                  <a:srgbClr val="FFFFFF"/>
                </a:solidFill>
                <a:latin typeface="Myriad Bold"/>
              </a:rPr>
              <a:t>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A3DB">
                <a:alpha val="100000"/>
              </a:srgbClr>
            </a:gs>
            <a:gs pos="100000">
              <a:srgbClr val="77A22F">
                <a:alpha val="100000"/>
              </a:srgbClr>
            </a:gs>
          </a:gsLst>
          <a:lin ang="0"/>
        </a:gradFill>
        <a:effectLst/>
      </p:bgPr>
    </p:bg>
    <p:spTree>
      <p:nvGrpSpPr>
        <p:cNvPr id="1" name="">
          <a:extLst>
            <a:ext uri="{FF2B5EF4-FFF2-40B4-BE49-F238E27FC236}">
              <a16:creationId xmlns:a16="http://schemas.microsoft.com/office/drawing/2014/main" id="{4AA3AD71-C238-7AB0-37C3-F3C13931C5CC}"/>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1804648F-D681-C2BF-8E92-3E530D8DAC83}"/>
              </a:ext>
            </a:extLst>
          </p:cNvPr>
          <p:cNvSpPr txBox="1"/>
          <p:nvPr/>
        </p:nvSpPr>
        <p:spPr>
          <a:xfrm>
            <a:off x="1143000" y="2781300"/>
            <a:ext cx="16230600" cy="3452420"/>
          </a:xfrm>
          <a:prstGeom prst="rect">
            <a:avLst/>
          </a:prstGeom>
        </p:spPr>
        <p:txBody>
          <a:bodyPr lIns="0" tIns="0" rIns="0" bIns="0" rtlCol="0" anchor="t">
            <a:spAutoFit/>
          </a:bodyPr>
          <a:lstStyle/>
          <a:p>
            <a:pPr algn="ctr">
              <a:lnSpc>
                <a:spcPts val="13999"/>
              </a:lnSpc>
            </a:pPr>
            <a:r>
              <a:rPr lang="en-US" sz="9999" b="1" dirty="0">
                <a:solidFill>
                  <a:srgbClr val="FFFFFF"/>
                </a:solidFill>
                <a:latin typeface="Myriad Bold"/>
                <a:ea typeface="Myriad Bold"/>
                <a:cs typeface="Myriad Bold"/>
                <a:sym typeface="Myriad Bold"/>
              </a:rPr>
              <a:t>Restructuring Options Under English Law</a:t>
            </a:r>
          </a:p>
        </p:txBody>
      </p:sp>
      <p:sp>
        <p:nvSpPr>
          <p:cNvPr id="3" name="Freeform 3">
            <a:extLst>
              <a:ext uri="{FF2B5EF4-FFF2-40B4-BE49-F238E27FC236}">
                <a16:creationId xmlns:a16="http://schemas.microsoft.com/office/drawing/2014/main" id="{E89F0878-B7CD-79D1-9342-60F170598E35}"/>
              </a:ext>
            </a:extLst>
          </p:cNvPr>
          <p:cNvSpPr/>
          <p:nvPr/>
        </p:nvSpPr>
        <p:spPr>
          <a:xfrm>
            <a:off x="16276995" y="358981"/>
            <a:ext cx="1774110" cy="1453738"/>
          </a:xfrm>
          <a:custGeom>
            <a:avLst/>
            <a:gdLst/>
            <a:ahLst/>
            <a:cxnLst/>
            <a:rect l="l" t="t" r="r" b="b"/>
            <a:pathLst>
              <a:path w="1774110" h="1453738">
                <a:moveTo>
                  <a:pt x="0" y="0"/>
                </a:moveTo>
                <a:lnTo>
                  <a:pt x="1774110" y="0"/>
                </a:lnTo>
                <a:lnTo>
                  <a:pt x="1774110" y="1453738"/>
                </a:lnTo>
                <a:lnTo>
                  <a:pt x="0" y="1453738"/>
                </a:lnTo>
                <a:lnTo>
                  <a:pt x="0" y="0"/>
                </a:lnTo>
                <a:close/>
              </a:path>
            </a:pathLst>
          </a:custGeom>
          <a:blipFill>
            <a:blip r:embed="rId2">
              <a:alphaModFix amt="88000"/>
            </a:blip>
            <a:stretch>
              <a:fillRect r="-257480" b="-41785"/>
            </a:stretch>
          </a:blipFill>
        </p:spPr>
        <p:txBody>
          <a:bodyPr/>
          <a:lstStyle/>
          <a:p>
            <a:endParaRPr lang="en-US"/>
          </a:p>
        </p:txBody>
      </p:sp>
    </p:spTree>
    <p:extLst>
      <p:ext uri="{BB962C8B-B14F-4D97-AF65-F5344CB8AC3E}">
        <p14:creationId xmlns:p14="http://schemas.microsoft.com/office/powerpoint/2010/main" val="898544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A3DB">
                <a:alpha val="100000"/>
              </a:srgbClr>
            </a:gs>
            <a:gs pos="100000">
              <a:srgbClr val="77A22F">
                <a:alpha val="100000"/>
              </a:srgbClr>
            </a:gs>
          </a:gsLst>
          <a:lin ang="0"/>
        </a:gradFill>
        <a:effectLst/>
      </p:bgPr>
    </p:bg>
    <p:spTree>
      <p:nvGrpSpPr>
        <p:cNvPr id="1" name="">
          <a:extLst>
            <a:ext uri="{FF2B5EF4-FFF2-40B4-BE49-F238E27FC236}">
              <a16:creationId xmlns:a16="http://schemas.microsoft.com/office/drawing/2014/main" id="{65551B7C-3F3F-C633-88E0-5159B6C1A1A0}"/>
            </a:ext>
          </a:extLst>
        </p:cNvPr>
        <p:cNvGrpSpPr/>
        <p:nvPr/>
      </p:nvGrpSpPr>
      <p:grpSpPr>
        <a:xfrm>
          <a:off x="0" y="0"/>
          <a:ext cx="0" cy="0"/>
          <a:chOff x="0" y="0"/>
          <a:chExt cx="0" cy="0"/>
        </a:xfrm>
      </p:grpSpPr>
      <p:grpSp>
        <p:nvGrpSpPr>
          <p:cNvPr id="2" name="Group 2">
            <a:extLst>
              <a:ext uri="{FF2B5EF4-FFF2-40B4-BE49-F238E27FC236}">
                <a16:creationId xmlns:a16="http://schemas.microsoft.com/office/drawing/2014/main" id="{95B4CEEA-0C26-D5B9-07EC-48CF74EF902B}"/>
              </a:ext>
            </a:extLst>
          </p:cNvPr>
          <p:cNvGrpSpPr/>
          <p:nvPr/>
        </p:nvGrpSpPr>
        <p:grpSpPr>
          <a:xfrm>
            <a:off x="379836" y="2187471"/>
            <a:ext cx="17528329" cy="8099529"/>
            <a:chOff x="0" y="0"/>
            <a:chExt cx="4616515" cy="2133209"/>
          </a:xfrm>
        </p:grpSpPr>
        <p:sp>
          <p:nvSpPr>
            <p:cNvPr id="3" name="Freeform 3">
              <a:extLst>
                <a:ext uri="{FF2B5EF4-FFF2-40B4-BE49-F238E27FC236}">
                  <a16:creationId xmlns:a16="http://schemas.microsoft.com/office/drawing/2014/main" id="{19F78914-F4BF-B42C-DCC8-DC3495871374}"/>
                </a:ext>
              </a:extLst>
            </p:cNvPr>
            <p:cNvSpPr/>
            <p:nvPr/>
          </p:nvSpPr>
          <p:spPr>
            <a:xfrm>
              <a:off x="0" y="0"/>
              <a:ext cx="4616515" cy="2133209"/>
            </a:xfrm>
            <a:custGeom>
              <a:avLst/>
              <a:gdLst/>
              <a:ahLst/>
              <a:cxnLst/>
              <a:rect l="l" t="t" r="r" b="b"/>
              <a:pathLst>
                <a:path w="4616515" h="2133209">
                  <a:moveTo>
                    <a:pt x="0" y="0"/>
                  </a:moveTo>
                  <a:lnTo>
                    <a:pt x="4616515" y="0"/>
                  </a:lnTo>
                  <a:lnTo>
                    <a:pt x="4616515" y="2133209"/>
                  </a:lnTo>
                  <a:lnTo>
                    <a:pt x="0" y="2133209"/>
                  </a:lnTo>
                  <a:close/>
                </a:path>
              </a:pathLst>
            </a:custGeom>
            <a:solidFill>
              <a:srgbClr val="FFFFFF">
                <a:alpha val="9098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TextBox 4">
              <a:extLst>
                <a:ext uri="{FF2B5EF4-FFF2-40B4-BE49-F238E27FC236}">
                  <a16:creationId xmlns:a16="http://schemas.microsoft.com/office/drawing/2014/main" id="{B3D82569-8461-C56B-C2CC-66A73FA74B8E}"/>
                </a:ext>
              </a:extLst>
            </p:cNvPr>
            <p:cNvSpPr txBox="1"/>
            <p:nvPr/>
          </p:nvSpPr>
          <p:spPr>
            <a:xfrm>
              <a:off x="0" y="-38100"/>
              <a:ext cx="4616515" cy="2171309"/>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ct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7" name="TextBox 7">
            <a:extLst>
              <a:ext uri="{FF2B5EF4-FFF2-40B4-BE49-F238E27FC236}">
                <a16:creationId xmlns:a16="http://schemas.microsoft.com/office/drawing/2014/main" id="{C16A124C-4536-1E68-7B65-9C69CB4F6265}"/>
              </a:ext>
            </a:extLst>
          </p:cNvPr>
          <p:cNvSpPr txBox="1"/>
          <p:nvPr/>
        </p:nvSpPr>
        <p:spPr>
          <a:xfrm>
            <a:off x="1028700" y="2737366"/>
            <a:ext cx="16230600" cy="492314"/>
          </a:xfrm>
          <a:prstGeom prst="rect">
            <a:avLst/>
          </a:prstGeom>
        </p:spPr>
        <p:txBody>
          <a:bodyPr lIns="0" tIns="0" rIns="0" bIns="0" rtlCol="0" anchor="t">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Myriad"/>
                <a:ea typeface="Myriad"/>
                <a:cs typeface="Myriad"/>
                <a:sym typeface="Myriad"/>
              </a:rPr>
              <a:t>.</a:t>
            </a:r>
          </a:p>
        </p:txBody>
      </p:sp>
      <p:sp>
        <p:nvSpPr>
          <p:cNvPr id="8" name="Freeform 8">
            <a:extLst>
              <a:ext uri="{FF2B5EF4-FFF2-40B4-BE49-F238E27FC236}">
                <a16:creationId xmlns:a16="http://schemas.microsoft.com/office/drawing/2014/main" id="{B3C7381E-2611-0077-67EC-DBBD17DE1B07}"/>
              </a:ext>
            </a:extLst>
          </p:cNvPr>
          <p:cNvSpPr/>
          <p:nvPr/>
        </p:nvSpPr>
        <p:spPr>
          <a:xfrm>
            <a:off x="16276995" y="358981"/>
            <a:ext cx="1774110" cy="1453738"/>
          </a:xfrm>
          <a:custGeom>
            <a:avLst/>
            <a:gdLst/>
            <a:ahLst/>
            <a:cxnLst/>
            <a:rect l="l" t="t" r="r" b="b"/>
            <a:pathLst>
              <a:path w="1774110" h="1453738">
                <a:moveTo>
                  <a:pt x="0" y="0"/>
                </a:moveTo>
                <a:lnTo>
                  <a:pt x="1774110" y="0"/>
                </a:lnTo>
                <a:lnTo>
                  <a:pt x="1774110" y="1453738"/>
                </a:lnTo>
                <a:lnTo>
                  <a:pt x="0" y="1453738"/>
                </a:lnTo>
                <a:lnTo>
                  <a:pt x="0" y="0"/>
                </a:lnTo>
                <a:close/>
              </a:path>
            </a:pathLst>
          </a:custGeom>
          <a:blipFill>
            <a:blip r:embed="rId3">
              <a:alphaModFix amt="88000"/>
            </a:blip>
            <a:stretch>
              <a:fillRect r="-257480" b="-41785"/>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5" name="TextBox 5">
            <a:extLst>
              <a:ext uri="{FF2B5EF4-FFF2-40B4-BE49-F238E27FC236}">
                <a16:creationId xmlns:a16="http://schemas.microsoft.com/office/drawing/2014/main" id="{EF50012E-62ED-6E79-7AE4-5B43FF246641}"/>
              </a:ext>
            </a:extLst>
          </p:cNvPr>
          <p:cNvSpPr txBox="1"/>
          <p:nvPr/>
        </p:nvSpPr>
        <p:spPr>
          <a:xfrm>
            <a:off x="-4131677" y="1080407"/>
            <a:ext cx="16933277" cy="448841"/>
          </a:xfrm>
          <a:prstGeom prst="rect">
            <a:avLst/>
          </a:prstGeom>
        </p:spPr>
        <p:txBody>
          <a:bodyPr lIns="0" tIns="0" rIns="0" bIns="0" rtlCol="0" anchor="t">
            <a:spAutoFit/>
          </a:bodyPr>
          <a:lstStyle/>
          <a:p>
            <a:pPr marL="0" marR="0" lvl="0" indent="0" algn="ctr" defTabSz="914400" rtl="0" eaLnBrk="1" fontAlgn="auto" latinLnBrk="0" hangingPunct="1">
              <a:lnSpc>
                <a:spcPts val="3499"/>
              </a:lnSpc>
              <a:spcBef>
                <a:spcPts val="0"/>
              </a:spcBef>
              <a:spcAft>
                <a:spcPts val="0"/>
              </a:spcAft>
              <a:buClrTx/>
              <a:buSzTx/>
              <a:buFontTx/>
              <a:buNone/>
              <a:tabLst/>
              <a:defRPr/>
            </a:pPr>
            <a:r>
              <a:rPr kumimoji="0" lang="pt-BR" sz="3600" b="1" i="0" u="none" strike="noStrike" kern="1200" cap="none" spc="0" normalizeH="0" baseline="0" noProof="0" dirty="0">
                <a:ln>
                  <a:noFill/>
                </a:ln>
                <a:solidFill>
                  <a:srgbClr val="FFFFFF"/>
                </a:solidFill>
                <a:effectLst/>
                <a:uLnTx/>
                <a:uFillTx/>
                <a:latin typeface="Myriad Bold"/>
                <a:ea typeface="+mn-ea"/>
                <a:cs typeface="+mn-cs"/>
              </a:rPr>
              <a:t>Features of the UK Restructuring Plan</a:t>
            </a:r>
          </a:p>
        </p:txBody>
      </p:sp>
      <p:grpSp>
        <p:nvGrpSpPr>
          <p:cNvPr id="6" name="Group 5">
            <a:extLst>
              <a:ext uri="{FF2B5EF4-FFF2-40B4-BE49-F238E27FC236}">
                <a16:creationId xmlns:a16="http://schemas.microsoft.com/office/drawing/2014/main" id="{78E3BAAA-4299-DCC9-91DC-EA9C701A390A}"/>
              </a:ext>
            </a:extLst>
          </p:cNvPr>
          <p:cNvGrpSpPr/>
          <p:nvPr/>
        </p:nvGrpSpPr>
        <p:grpSpPr>
          <a:xfrm>
            <a:off x="769937" y="2561662"/>
            <a:ext cx="4002205" cy="7306238"/>
            <a:chOff x="541338" y="1647262"/>
            <a:chExt cx="2310970" cy="3753413"/>
          </a:xfrm>
        </p:grpSpPr>
        <p:sp>
          <p:nvSpPr>
            <p:cNvPr id="9" name="Content Placeholder 2">
              <a:extLst>
                <a:ext uri="{FF2B5EF4-FFF2-40B4-BE49-F238E27FC236}">
                  <a16:creationId xmlns:a16="http://schemas.microsoft.com/office/drawing/2014/main" id="{5CB342C8-8AD8-3A00-442C-E156F66B7FF0}"/>
                </a:ext>
              </a:extLst>
            </p:cNvPr>
            <p:cNvSpPr txBox="1">
              <a:spLocks/>
            </p:cNvSpPr>
            <p:nvPr/>
          </p:nvSpPr>
          <p:spPr>
            <a:xfrm>
              <a:off x="541338" y="2160589"/>
              <a:ext cx="2310970" cy="3240086"/>
            </a:xfrm>
            <a:prstGeom prst="rect">
              <a:avLst/>
            </a:prstGeom>
            <a:solidFill>
              <a:schemeClr val="bg1">
                <a:lumMod val="95000"/>
              </a:schemeClr>
            </a:solidFill>
            <a:effectLst/>
          </p:spPr>
          <p:txBody>
            <a:bodyPr lIns="72000" tIns="72000" rIns="72000" bIns="72000"/>
            <a:lstStyle>
              <a:lvl1pPr marL="0" indent="0" algn="l" defTabSz="361950" rtl="0" eaLnBrk="1" latinLnBrk="0" hangingPunct="1">
                <a:spcBef>
                  <a:spcPts val="600"/>
                </a:spcBef>
                <a:spcAft>
                  <a:spcPts val="300"/>
                </a:spcAft>
                <a:buFont typeface="Arial" panose="020B0604020202020204" pitchFamily="34" charset="0"/>
                <a:buNone/>
                <a:defRPr sz="1800" b="1" i="0" kern="1200">
                  <a:solidFill>
                    <a:schemeClr val="tx1"/>
                  </a:solidFill>
                  <a:latin typeface="+mj-lt"/>
                  <a:ea typeface="Ebrima" panose="02000000000000000000" pitchFamily="2" charset="0"/>
                  <a:cs typeface="Ebrima" panose="02000000000000000000" pitchFamily="2" charset="0"/>
                </a:defRPr>
              </a:lvl1pPr>
              <a:lvl2pPr marL="0" indent="0" algn="l" defTabSz="361950" rtl="0" eaLnBrk="1" latinLnBrk="0" hangingPunct="1">
                <a:spcBef>
                  <a:spcPts val="600"/>
                </a:spcBef>
                <a:spcAft>
                  <a:spcPts val="0"/>
                </a:spcAft>
                <a:buFont typeface="Arial" panose="020B0604020202020204" pitchFamily="34" charset="0"/>
                <a:buNone/>
                <a:defRPr sz="1400" b="1" i="0" kern="1200">
                  <a:solidFill>
                    <a:schemeClr val="tx1"/>
                  </a:solidFill>
                  <a:latin typeface="+mj-lt"/>
                  <a:ea typeface="+mn-ea"/>
                  <a:cs typeface="+mn-cs"/>
                </a:defRPr>
              </a:lvl2pPr>
              <a:lvl3pPr marL="0" indent="0" algn="l" defTabSz="361950" rtl="0" eaLnBrk="1" latinLnBrk="0" hangingPunct="1">
                <a:spcBef>
                  <a:spcPts val="600"/>
                </a:spcBef>
                <a:spcAft>
                  <a:spcPts val="0"/>
                </a:spcAft>
                <a:buFont typeface="Arial" panose="020B0604020202020204" pitchFamily="34" charset="0"/>
                <a:buNone/>
                <a:defRPr sz="1400" i="0" kern="1200">
                  <a:solidFill>
                    <a:schemeClr val="tx1"/>
                  </a:solidFill>
                  <a:latin typeface="+mj-lt"/>
                  <a:ea typeface="+mn-ea"/>
                  <a:cs typeface="+mn-cs"/>
                </a:defRPr>
              </a:lvl3pPr>
              <a:lvl4pPr marL="180000" indent="-180000" algn="l" defTabSz="361950" rtl="0" eaLnBrk="1" latinLnBrk="0" hangingPunct="1">
                <a:spcBef>
                  <a:spcPts val="600"/>
                </a:spcBef>
                <a:spcAft>
                  <a:spcPts val="0"/>
                </a:spcAft>
                <a:buClr>
                  <a:schemeClr val="bg2"/>
                </a:buClr>
                <a:buFont typeface="Arial" panose="020B0604020202020204" pitchFamily="34" charset="0"/>
                <a:buChar char="•"/>
                <a:defRPr sz="1400" i="0" kern="1200" baseline="0">
                  <a:solidFill>
                    <a:schemeClr val="tx1"/>
                  </a:solidFill>
                  <a:latin typeface="+mj-lt"/>
                  <a:ea typeface="+mn-ea"/>
                  <a:cs typeface="+mn-cs"/>
                </a:defRPr>
              </a:lvl4pPr>
              <a:lvl5pPr marL="360000" indent="-180000" algn="l" defTabSz="361950" rtl="0" eaLnBrk="1" latinLnBrk="0" hangingPunct="1">
                <a:spcBef>
                  <a:spcPts val="600"/>
                </a:spcBef>
                <a:spcAft>
                  <a:spcPts val="0"/>
                </a:spcAft>
                <a:buClr>
                  <a:schemeClr val="bg2"/>
                </a:buClr>
                <a:buFont typeface="Georgia" panose="02040502050405020303" pitchFamily="18" charset="0"/>
                <a:buChar char="–"/>
                <a:defRPr sz="1400" i="0" kern="1200" baseline="0">
                  <a:solidFill>
                    <a:schemeClr val="tx1"/>
                  </a:solidFill>
                  <a:latin typeface="+mj-lt"/>
                  <a:ea typeface="+mn-ea"/>
                  <a:cs typeface="+mn-cs"/>
                </a:defRPr>
              </a:lvl5pPr>
              <a:lvl6pPr marL="540000" indent="-180000" algn="l" defTabSz="361950" rtl="0" eaLnBrk="1" latinLnBrk="0" hangingPunct="1">
                <a:spcBef>
                  <a:spcPts val="600"/>
                </a:spcBef>
                <a:spcAft>
                  <a:spcPts val="0"/>
                </a:spcAft>
                <a:buClr>
                  <a:schemeClr val="bg2"/>
                </a:buClr>
                <a:buFont typeface="Georgia" panose="02040502050405020303" pitchFamily="18" charset="0"/>
                <a:buChar char="–"/>
                <a:defRPr sz="1400" i="0" kern="1200">
                  <a:solidFill>
                    <a:schemeClr val="tx1"/>
                  </a:solidFill>
                  <a:latin typeface="+mj-lt"/>
                  <a:ea typeface="+mn-ea"/>
                  <a:cs typeface="+mn-cs"/>
                </a:defRPr>
              </a:lvl6pPr>
              <a:lvl7pPr marL="180000" indent="-180000" algn="l" defTabSz="361950" rtl="0" eaLnBrk="1" latinLnBrk="0" hangingPunct="1">
                <a:spcBef>
                  <a:spcPts val="600"/>
                </a:spcBef>
                <a:spcAft>
                  <a:spcPts val="0"/>
                </a:spcAft>
                <a:buSzPct val="100000"/>
                <a:buFont typeface="+mj-lt"/>
                <a:buAutoNum type="arabicPeriod"/>
                <a:defRPr sz="1400" i="0" kern="1200">
                  <a:solidFill>
                    <a:schemeClr val="tx1"/>
                  </a:solidFill>
                  <a:latin typeface="+mj-lt"/>
                  <a:ea typeface="+mn-ea"/>
                  <a:cs typeface="+mn-cs"/>
                </a:defRPr>
              </a:lvl7pPr>
              <a:lvl8pPr marL="360000" indent="-180000" algn="l" defTabSz="361950" rtl="0" eaLnBrk="1" latinLnBrk="0" hangingPunct="1">
                <a:spcBef>
                  <a:spcPts val="600"/>
                </a:spcBef>
                <a:spcAft>
                  <a:spcPts val="0"/>
                </a:spcAft>
                <a:buSzPct val="100000"/>
                <a:buFont typeface="+mj-lt"/>
                <a:buAutoNum type="alphaLcPeriod"/>
                <a:defRPr sz="1400" i="0" kern="1200" baseline="0">
                  <a:solidFill>
                    <a:schemeClr val="tx1"/>
                  </a:solidFill>
                  <a:latin typeface="+mj-lt"/>
                  <a:ea typeface="+mn-ea"/>
                  <a:cs typeface="+mn-cs"/>
                </a:defRPr>
              </a:lvl8pPr>
              <a:lvl9pPr marL="180000" indent="-180000" algn="l" defTabSz="361950" rtl="0" eaLnBrk="1" latinLnBrk="0" hangingPunct="1">
                <a:spcBef>
                  <a:spcPts val="600"/>
                </a:spcBef>
                <a:spcAft>
                  <a:spcPts val="0"/>
                </a:spcAft>
                <a:buClr>
                  <a:schemeClr val="accent2"/>
                </a:buClr>
                <a:buSzPct val="80000"/>
                <a:buFont typeface="Wingdings 3" panose="05040102010807070707" pitchFamily="18" charset="2"/>
                <a:buChar char="}"/>
                <a:defRPr sz="1400" i="0" kern="1200" baseline="0">
                  <a:solidFill>
                    <a:schemeClr val="tx1"/>
                  </a:solidFill>
                  <a:latin typeface="+mj-lt"/>
                  <a:ea typeface="+mn-ea"/>
                  <a:cs typeface="+mn-cs"/>
                </a:defRPr>
              </a:lvl9pPr>
            </a:lstStyle>
            <a:p>
              <a:pPr marL="180000" marR="0" lvl="3" indent="-180000" algn="l" defTabSz="361950" rtl="0" eaLnBrk="1" fontAlgn="auto" latinLnBrk="0" hangingPunct="1">
                <a:lnSpc>
                  <a:spcPct val="100000"/>
                </a:lnSpc>
                <a:spcBef>
                  <a:spcPts val="0"/>
                </a:spcBef>
                <a:spcAft>
                  <a:spcPts val="600"/>
                </a:spcAft>
                <a:buClr>
                  <a:srgbClr val="C0504D"/>
                </a:buClr>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Myriad" panose="020B0604020202020204" charset="0"/>
                  <a:ea typeface="+mn-ea"/>
                  <a:cs typeface="+mn-cs"/>
                </a:rPr>
                <a:t>Encountering/likely to encounter financial difficulties </a:t>
              </a:r>
              <a:r>
                <a:rPr kumimoji="0" lang="en-GB" altLang="en-US" sz="2000" b="0" i="0" u="none" strike="noStrike" kern="1200" cap="none" spc="0" normalizeH="0" baseline="0" noProof="0" dirty="0">
                  <a:ln>
                    <a:noFill/>
                  </a:ln>
                  <a:solidFill>
                    <a:prstClr val="black"/>
                  </a:solidFill>
                  <a:effectLst/>
                  <a:uLnTx/>
                  <a:uFillTx/>
                  <a:latin typeface="Myriad" panose="020B0604020202020204" charset="0"/>
                  <a:ea typeface="+mn-ea"/>
                  <a:cs typeface="+mn-cs"/>
                </a:rPr>
                <a:t>affecting its ability to carry on as a going concern</a:t>
              </a:r>
            </a:p>
            <a:p>
              <a:pPr marL="180000" marR="0" lvl="3" indent="-180000" algn="l" defTabSz="361950" rtl="0" eaLnBrk="1" fontAlgn="auto" latinLnBrk="0" hangingPunct="1">
                <a:lnSpc>
                  <a:spcPct val="100000"/>
                </a:lnSpc>
                <a:spcBef>
                  <a:spcPts val="0"/>
                </a:spcBef>
                <a:spcAft>
                  <a:spcPts val="600"/>
                </a:spcAft>
                <a:buClr>
                  <a:srgbClr val="C0504D"/>
                </a:buClr>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Myriad" panose="020B0604020202020204" charset="0"/>
                  <a:ea typeface="+mn-ea"/>
                  <a:cs typeface="+mn-cs"/>
                </a:rPr>
                <a:t>UK and non-UK companies with ‘sufficient connection’. No COMI test.</a:t>
              </a:r>
            </a:p>
            <a:p>
              <a:pPr marL="180000" marR="0" lvl="3" indent="-180000" algn="l" defTabSz="361950" rtl="0" eaLnBrk="1" fontAlgn="auto" latinLnBrk="0" hangingPunct="1">
                <a:lnSpc>
                  <a:spcPct val="100000"/>
                </a:lnSpc>
                <a:spcBef>
                  <a:spcPts val="0"/>
                </a:spcBef>
                <a:spcAft>
                  <a:spcPts val="600"/>
                </a:spcAft>
                <a:buClr>
                  <a:srgbClr val="C0504D"/>
                </a:buClr>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Myriad" panose="020B0604020202020204" charset="0"/>
                  <a:ea typeface="+mn-ea"/>
                  <a:cs typeface="+mn-cs"/>
                </a:rPr>
                <a:t>English court generally ok with artificial structuring to establish sufficient connection, if it is ‘good forum shopping’. </a:t>
              </a:r>
            </a:p>
          </p:txBody>
        </p:sp>
        <p:sp>
          <p:nvSpPr>
            <p:cNvPr id="10" name="TextBox 9">
              <a:extLst>
                <a:ext uri="{FF2B5EF4-FFF2-40B4-BE49-F238E27FC236}">
                  <a16:creationId xmlns:a16="http://schemas.microsoft.com/office/drawing/2014/main" id="{86DDAA55-955C-5EE9-C561-DF623774B6B3}"/>
                </a:ext>
              </a:extLst>
            </p:cNvPr>
            <p:cNvSpPr txBox="1"/>
            <p:nvPr/>
          </p:nvSpPr>
          <p:spPr>
            <a:xfrm>
              <a:off x="541338" y="1647262"/>
              <a:ext cx="2310970" cy="513326"/>
            </a:xfrm>
            <a:prstGeom prst="rect">
              <a:avLst/>
            </a:prstGeom>
            <a:solidFill>
              <a:schemeClr val="bg2"/>
            </a:solidFill>
          </p:spPr>
          <p:txBody>
            <a:bodyPr wrap="square" lIns="36000" tIns="36000" rIns="36000" bIns="36000" anchor="ctr">
              <a:noAutofit/>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1D2B4D"/>
                  </a:solidFill>
                  <a:effectLst/>
                  <a:uLnTx/>
                  <a:uFillTx/>
                  <a:latin typeface="Myriad Bold" panose="020B0604020202020204" charset="0"/>
                  <a:ea typeface="+mn-ea"/>
                  <a:cs typeface="+mn-cs"/>
                </a:rPr>
                <a:t>W</a:t>
              </a:r>
              <a:r>
                <a:rPr kumimoji="0" lang="en-GB" sz="2400" b="1" i="0" u="none" strike="noStrike" kern="1200" cap="none" spc="0" normalizeH="0" baseline="0" noProof="0" dirty="0" err="1">
                  <a:ln>
                    <a:noFill/>
                  </a:ln>
                  <a:solidFill>
                    <a:srgbClr val="1D2B4D"/>
                  </a:solidFill>
                  <a:effectLst/>
                  <a:uLnTx/>
                  <a:uFillTx/>
                  <a:latin typeface="Myriad Bold" panose="020B0604020202020204" charset="0"/>
                  <a:ea typeface="+mn-ea"/>
                  <a:cs typeface="+mn-cs"/>
                </a:rPr>
                <a:t>ho</a:t>
              </a:r>
              <a:r>
                <a:rPr kumimoji="0" lang="en-GB" sz="2400" b="1" i="0" u="none" strike="noStrike" kern="1200" cap="none" spc="0" normalizeH="0" baseline="0" noProof="0" dirty="0">
                  <a:ln>
                    <a:noFill/>
                  </a:ln>
                  <a:solidFill>
                    <a:srgbClr val="1D2B4D"/>
                  </a:solidFill>
                  <a:effectLst/>
                  <a:uLnTx/>
                  <a:uFillTx/>
                  <a:latin typeface="Myriad Bold" panose="020B0604020202020204" charset="0"/>
                  <a:ea typeface="+mn-ea"/>
                  <a:cs typeface="+mn-cs"/>
                </a:rPr>
                <a:t> can use it?</a:t>
              </a:r>
            </a:p>
          </p:txBody>
        </p:sp>
      </p:grpSp>
      <p:grpSp>
        <p:nvGrpSpPr>
          <p:cNvPr id="11" name="Group 10">
            <a:extLst>
              <a:ext uri="{FF2B5EF4-FFF2-40B4-BE49-F238E27FC236}">
                <a16:creationId xmlns:a16="http://schemas.microsoft.com/office/drawing/2014/main" id="{67EC53DB-C57D-7BC7-468D-96E1156A281C}"/>
              </a:ext>
            </a:extLst>
          </p:cNvPr>
          <p:cNvGrpSpPr/>
          <p:nvPr/>
        </p:nvGrpSpPr>
        <p:grpSpPr>
          <a:xfrm>
            <a:off x="5065595" y="2609287"/>
            <a:ext cx="4002205" cy="7258613"/>
            <a:chOff x="2974590" y="1647262"/>
            <a:chExt cx="2006419" cy="3753413"/>
          </a:xfrm>
        </p:grpSpPr>
        <p:sp>
          <p:nvSpPr>
            <p:cNvPr id="12" name="TextBox 11">
              <a:extLst>
                <a:ext uri="{FF2B5EF4-FFF2-40B4-BE49-F238E27FC236}">
                  <a16:creationId xmlns:a16="http://schemas.microsoft.com/office/drawing/2014/main" id="{B490DE3F-35E6-F124-EAF2-D64D7F7C00AF}"/>
                </a:ext>
              </a:extLst>
            </p:cNvPr>
            <p:cNvSpPr txBox="1"/>
            <p:nvPr/>
          </p:nvSpPr>
          <p:spPr>
            <a:xfrm>
              <a:off x="2974590" y="1647262"/>
              <a:ext cx="2006419" cy="513326"/>
            </a:xfrm>
            <a:prstGeom prst="rect">
              <a:avLst/>
            </a:prstGeom>
            <a:solidFill>
              <a:schemeClr val="accent3"/>
            </a:solidFill>
          </p:spPr>
          <p:txBody>
            <a:bodyPr wrap="square" lIns="36000" tIns="36000" rIns="36000" bIns="36000" anchor="ctr">
              <a:noAutofit/>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1D2B4D"/>
                  </a:solidFill>
                  <a:effectLst/>
                  <a:uLnTx/>
                  <a:uFillTx/>
                  <a:latin typeface="Myriad Bold" panose="020B0604020202020204" charset="0"/>
                  <a:ea typeface="+mn-ea"/>
                  <a:cs typeface="+mn-cs"/>
                </a:rPr>
                <a:t>Voting</a:t>
              </a:r>
            </a:p>
          </p:txBody>
        </p:sp>
        <p:sp>
          <p:nvSpPr>
            <p:cNvPr id="14" name="Content Placeholder 2">
              <a:extLst>
                <a:ext uri="{FF2B5EF4-FFF2-40B4-BE49-F238E27FC236}">
                  <a16:creationId xmlns:a16="http://schemas.microsoft.com/office/drawing/2014/main" id="{68923780-2D8D-F653-165F-4B257723B2F0}"/>
                </a:ext>
              </a:extLst>
            </p:cNvPr>
            <p:cNvSpPr txBox="1">
              <a:spLocks/>
            </p:cNvSpPr>
            <p:nvPr/>
          </p:nvSpPr>
          <p:spPr>
            <a:xfrm>
              <a:off x="2974590" y="2160589"/>
              <a:ext cx="2006419" cy="3240086"/>
            </a:xfrm>
            <a:prstGeom prst="rect">
              <a:avLst/>
            </a:prstGeom>
            <a:solidFill>
              <a:schemeClr val="bg1">
                <a:lumMod val="95000"/>
              </a:schemeClr>
            </a:solidFill>
            <a:effectLst/>
          </p:spPr>
          <p:txBody>
            <a:bodyPr lIns="72000" tIns="72000" rIns="72000" bIns="72000"/>
            <a:lstStyle>
              <a:lvl1pPr marL="0" indent="0" algn="l" defTabSz="361950" rtl="0" eaLnBrk="1" latinLnBrk="0" hangingPunct="1">
                <a:spcBef>
                  <a:spcPts val="600"/>
                </a:spcBef>
                <a:spcAft>
                  <a:spcPts val="300"/>
                </a:spcAft>
                <a:buFont typeface="Arial" panose="020B0604020202020204" pitchFamily="34" charset="0"/>
                <a:buNone/>
                <a:defRPr sz="1800" b="1" i="0" kern="1200">
                  <a:solidFill>
                    <a:schemeClr val="tx1"/>
                  </a:solidFill>
                  <a:latin typeface="+mj-lt"/>
                  <a:ea typeface="Ebrima" panose="02000000000000000000" pitchFamily="2" charset="0"/>
                  <a:cs typeface="Ebrima" panose="02000000000000000000" pitchFamily="2" charset="0"/>
                </a:defRPr>
              </a:lvl1pPr>
              <a:lvl2pPr marL="0" indent="0" algn="l" defTabSz="361950" rtl="0" eaLnBrk="1" latinLnBrk="0" hangingPunct="1">
                <a:spcBef>
                  <a:spcPts val="600"/>
                </a:spcBef>
                <a:spcAft>
                  <a:spcPts val="0"/>
                </a:spcAft>
                <a:buFont typeface="Arial" panose="020B0604020202020204" pitchFamily="34" charset="0"/>
                <a:buNone/>
                <a:defRPr sz="1400" b="1" i="0" kern="1200">
                  <a:solidFill>
                    <a:schemeClr val="tx1"/>
                  </a:solidFill>
                  <a:latin typeface="+mj-lt"/>
                  <a:ea typeface="+mn-ea"/>
                  <a:cs typeface="+mn-cs"/>
                </a:defRPr>
              </a:lvl2pPr>
              <a:lvl3pPr marL="0" indent="0" algn="l" defTabSz="361950" rtl="0" eaLnBrk="1" latinLnBrk="0" hangingPunct="1">
                <a:spcBef>
                  <a:spcPts val="600"/>
                </a:spcBef>
                <a:spcAft>
                  <a:spcPts val="0"/>
                </a:spcAft>
                <a:buFont typeface="Arial" panose="020B0604020202020204" pitchFamily="34" charset="0"/>
                <a:buNone/>
                <a:defRPr sz="1400" i="0" kern="1200">
                  <a:solidFill>
                    <a:schemeClr val="tx1"/>
                  </a:solidFill>
                  <a:latin typeface="+mj-lt"/>
                  <a:ea typeface="+mn-ea"/>
                  <a:cs typeface="+mn-cs"/>
                </a:defRPr>
              </a:lvl3pPr>
              <a:lvl4pPr marL="180000" indent="-180000" algn="l" defTabSz="361950" rtl="0" eaLnBrk="1" latinLnBrk="0" hangingPunct="1">
                <a:spcBef>
                  <a:spcPts val="600"/>
                </a:spcBef>
                <a:spcAft>
                  <a:spcPts val="0"/>
                </a:spcAft>
                <a:buClr>
                  <a:schemeClr val="bg2"/>
                </a:buClr>
                <a:buFont typeface="Arial" panose="020B0604020202020204" pitchFamily="34" charset="0"/>
                <a:buChar char="•"/>
                <a:defRPr sz="1400" i="0" kern="1200" baseline="0">
                  <a:solidFill>
                    <a:schemeClr val="tx1"/>
                  </a:solidFill>
                  <a:latin typeface="+mj-lt"/>
                  <a:ea typeface="+mn-ea"/>
                  <a:cs typeface="+mn-cs"/>
                </a:defRPr>
              </a:lvl4pPr>
              <a:lvl5pPr marL="360000" indent="-180000" algn="l" defTabSz="361950" rtl="0" eaLnBrk="1" latinLnBrk="0" hangingPunct="1">
                <a:spcBef>
                  <a:spcPts val="600"/>
                </a:spcBef>
                <a:spcAft>
                  <a:spcPts val="0"/>
                </a:spcAft>
                <a:buClr>
                  <a:schemeClr val="bg2"/>
                </a:buClr>
                <a:buFont typeface="Georgia" panose="02040502050405020303" pitchFamily="18" charset="0"/>
                <a:buChar char="–"/>
                <a:defRPr sz="1400" i="0" kern="1200" baseline="0">
                  <a:solidFill>
                    <a:schemeClr val="tx1"/>
                  </a:solidFill>
                  <a:latin typeface="+mj-lt"/>
                  <a:ea typeface="+mn-ea"/>
                  <a:cs typeface="+mn-cs"/>
                </a:defRPr>
              </a:lvl5pPr>
              <a:lvl6pPr marL="540000" indent="-180000" algn="l" defTabSz="361950" rtl="0" eaLnBrk="1" latinLnBrk="0" hangingPunct="1">
                <a:spcBef>
                  <a:spcPts val="600"/>
                </a:spcBef>
                <a:spcAft>
                  <a:spcPts val="0"/>
                </a:spcAft>
                <a:buClr>
                  <a:schemeClr val="bg2"/>
                </a:buClr>
                <a:buFont typeface="Georgia" panose="02040502050405020303" pitchFamily="18" charset="0"/>
                <a:buChar char="–"/>
                <a:defRPr sz="1400" i="0" kern="1200">
                  <a:solidFill>
                    <a:schemeClr val="tx1"/>
                  </a:solidFill>
                  <a:latin typeface="+mj-lt"/>
                  <a:ea typeface="+mn-ea"/>
                  <a:cs typeface="+mn-cs"/>
                </a:defRPr>
              </a:lvl6pPr>
              <a:lvl7pPr marL="180000" indent="-180000" algn="l" defTabSz="361950" rtl="0" eaLnBrk="1" latinLnBrk="0" hangingPunct="1">
                <a:spcBef>
                  <a:spcPts val="600"/>
                </a:spcBef>
                <a:spcAft>
                  <a:spcPts val="0"/>
                </a:spcAft>
                <a:buSzPct val="100000"/>
                <a:buFont typeface="+mj-lt"/>
                <a:buAutoNum type="arabicPeriod"/>
                <a:defRPr sz="1400" i="0" kern="1200">
                  <a:solidFill>
                    <a:schemeClr val="tx1"/>
                  </a:solidFill>
                  <a:latin typeface="+mj-lt"/>
                  <a:ea typeface="+mn-ea"/>
                  <a:cs typeface="+mn-cs"/>
                </a:defRPr>
              </a:lvl7pPr>
              <a:lvl8pPr marL="360000" indent="-180000" algn="l" defTabSz="361950" rtl="0" eaLnBrk="1" latinLnBrk="0" hangingPunct="1">
                <a:spcBef>
                  <a:spcPts val="600"/>
                </a:spcBef>
                <a:spcAft>
                  <a:spcPts val="0"/>
                </a:spcAft>
                <a:buSzPct val="100000"/>
                <a:buFont typeface="+mj-lt"/>
                <a:buAutoNum type="alphaLcPeriod"/>
                <a:defRPr sz="1400" i="0" kern="1200" baseline="0">
                  <a:solidFill>
                    <a:schemeClr val="tx1"/>
                  </a:solidFill>
                  <a:latin typeface="+mj-lt"/>
                  <a:ea typeface="+mn-ea"/>
                  <a:cs typeface="+mn-cs"/>
                </a:defRPr>
              </a:lvl8pPr>
              <a:lvl9pPr marL="180000" indent="-180000" algn="l" defTabSz="361950" rtl="0" eaLnBrk="1" latinLnBrk="0" hangingPunct="1">
                <a:spcBef>
                  <a:spcPts val="600"/>
                </a:spcBef>
                <a:spcAft>
                  <a:spcPts val="0"/>
                </a:spcAft>
                <a:buClr>
                  <a:schemeClr val="accent2"/>
                </a:buClr>
                <a:buSzPct val="80000"/>
                <a:buFont typeface="Wingdings 3" panose="05040102010807070707" pitchFamily="18" charset="2"/>
                <a:buChar char="}"/>
                <a:defRPr sz="1400" i="0" kern="1200" baseline="0">
                  <a:solidFill>
                    <a:schemeClr val="tx1"/>
                  </a:solidFill>
                  <a:latin typeface="+mj-lt"/>
                  <a:ea typeface="+mn-ea"/>
                  <a:cs typeface="+mn-cs"/>
                </a:defRPr>
              </a:lvl9pPr>
            </a:lstStyle>
            <a:p>
              <a:pPr marL="180000" marR="0" lvl="3" indent="-180000" algn="l" defTabSz="361950" rtl="0" eaLnBrk="1" fontAlgn="auto" latinLnBrk="0" hangingPunct="1">
                <a:lnSpc>
                  <a:spcPct val="100000"/>
                </a:lnSpc>
                <a:spcBef>
                  <a:spcPts val="0"/>
                </a:spcBef>
                <a:spcAft>
                  <a:spcPts val="600"/>
                </a:spcAft>
                <a:buClr>
                  <a:srgbClr val="9BBB59"/>
                </a:buClr>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Myriad" panose="020B0604020202020204" charset="0"/>
                  <a:ea typeface="+mn-ea"/>
                  <a:cs typeface="+mn-cs"/>
                </a:rPr>
                <a:t>A class approves by 75 per cent in value of those voting in that class.</a:t>
              </a:r>
            </a:p>
            <a:p>
              <a:pPr marL="180000" marR="0" lvl="3" indent="-180000" algn="l" defTabSz="361950" rtl="0" eaLnBrk="1" fontAlgn="auto" latinLnBrk="0" hangingPunct="1">
                <a:lnSpc>
                  <a:spcPct val="100000"/>
                </a:lnSpc>
                <a:spcBef>
                  <a:spcPts val="0"/>
                </a:spcBef>
                <a:spcAft>
                  <a:spcPts val="600"/>
                </a:spcAft>
                <a:buClr>
                  <a:srgbClr val="9BBB59"/>
                </a:buClr>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Myriad" panose="020B0604020202020204" charset="0"/>
                  <a:ea typeface="+mn-ea"/>
                  <a:cs typeface="+mn-cs"/>
                </a:rPr>
                <a:t>Classes with no genuine economic interest can be excluded from the vote altogether, but are still bound by the plan</a:t>
              </a:r>
              <a:r>
                <a:rPr kumimoji="0" lang="en-GB" sz="2000" b="0" i="0" u="none" strike="noStrike" kern="1200" cap="none" spc="0" normalizeH="0" baseline="0" noProof="0" dirty="0">
                  <a:ln>
                    <a:noFill/>
                  </a:ln>
                  <a:solidFill>
                    <a:prstClr val="black"/>
                  </a:solidFill>
                  <a:effectLst/>
                  <a:uLnTx/>
                  <a:uFillTx/>
                  <a:latin typeface="Calibri"/>
                  <a:ea typeface="+mn-ea"/>
                  <a:cs typeface="+mn-cs"/>
                </a:rPr>
                <a:t>.</a:t>
              </a:r>
            </a:p>
          </p:txBody>
        </p:sp>
      </p:grpSp>
      <p:grpSp>
        <p:nvGrpSpPr>
          <p:cNvPr id="15" name="Group 14">
            <a:extLst>
              <a:ext uri="{FF2B5EF4-FFF2-40B4-BE49-F238E27FC236}">
                <a16:creationId xmlns:a16="http://schemas.microsoft.com/office/drawing/2014/main" id="{00940C40-932E-F1D1-9128-2C65DAD97B59}"/>
              </a:ext>
            </a:extLst>
          </p:cNvPr>
          <p:cNvGrpSpPr/>
          <p:nvPr/>
        </p:nvGrpSpPr>
        <p:grpSpPr>
          <a:xfrm>
            <a:off x="9296400" y="2637862"/>
            <a:ext cx="4002206" cy="7230038"/>
            <a:chOff x="5103291" y="1647262"/>
            <a:chExt cx="2006419" cy="3753413"/>
          </a:xfrm>
        </p:grpSpPr>
        <p:sp>
          <p:nvSpPr>
            <p:cNvPr id="16" name="TextBox 15">
              <a:extLst>
                <a:ext uri="{FF2B5EF4-FFF2-40B4-BE49-F238E27FC236}">
                  <a16:creationId xmlns:a16="http://schemas.microsoft.com/office/drawing/2014/main" id="{69C5CA5D-95D0-5AA4-42A0-1A764F72401F}"/>
                </a:ext>
              </a:extLst>
            </p:cNvPr>
            <p:cNvSpPr txBox="1"/>
            <p:nvPr/>
          </p:nvSpPr>
          <p:spPr>
            <a:xfrm>
              <a:off x="5103291" y="1647262"/>
              <a:ext cx="2006419" cy="513326"/>
            </a:xfrm>
            <a:prstGeom prst="rect">
              <a:avLst/>
            </a:prstGeom>
            <a:solidFill>
              <a:schemeClr val="accent4"/>
            </a:solidFill>
          </p:spPr>
          <p:txBody>
            <a:bodyPr wrap="square" lIns="36000" tIns="36000" rIns="36000" bIns="36000" anchor="ctr">
              <a:noAutofit/>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1D2B4D"/>
                  </a:solidFill>
                  <a:effectLst/>
                  <a:uLnTx/>
                  <a:uFillTx/>
                  <a:latin typeface="Myriad Bold" panose="020B0604020202020204" charset="0"/>
                  <a:ea typeface="+mn-ea"/>
                  <a:cs typeface="+mn-cs"/>
                </a:rPr>
                <a:t>Cross-class cramdown</a:t>
              </a:r>
            </a:p>
          </p:txBody>
        </p:sp>
        <p:sp>
          <p:nvSpPr>
            <p:cNvPr id="17" name="Content Placeholder 2">
              <a:extLst>
                <a:ext uri="{FF2B5EF4-FFF2-40B4-BE49-F238E27FC236}">
                  <a16:creationId xmlns:a16="http://schemas.microsoft.com/office/drawing/2014/main" id="{9633654E-40FE-9D9B-DFEC-CC53EAE0A151}"/>
                </a:ext>
              </a:extLst>
            </p:cNvPr>
            <p:cNvSpPr txBox="1">
              <a:spLocks/>
            </p:cNvSpPr>
            <p:nvPr/>
          </p:nvSpPr>
          <p:spPr>
            <a:xfrm>
              <a:off x="5103291" y="2160589"/>
              <a:ext cx="2006419" cy="3240086"/>
            </a:xfrm>
            <a:prstGeom prst="rect">
              <a:avLst/>
            </a:prstGeom>
            <a:solidFill>
              <a:schemeClr val="bg1">
                <a:lumMod val="95000"/>
              </a:schemeClr>
            </a:solidFill>
            <a:effectLst/>
          </p:spPr>
          <p:txBody>
            <a:bodyPr lIns="72000" tIns="72000" rIns="72000" bIns="72000"/>
            <a:lstStyle>
              <a:lvl1pPr marL="0" indent="0" algn="l" defTabSz="361950" rtl="0" eaLnBrk="1" latinLnBrk="0" hangingPunct="1">
                <a:spcBef>
                  <a:spcPts val="600"/>
                </a:spcBef>
                <a:spcAft>
                  <a:spcPts val="300"/>
                </a:spcAft>
                <a:buFont typeface="Arial" panose="020B0604020202020204" pitchFamily="34" charset="0"/>
                <a:buNone/>
                <a:defRPr sz="1800" b="1" i="0" kern="1200">
                  <a:solidFill>
                    <a:schemeClr val="tx1"/>
                  </a:solidFill>
                  <a:latin typeface="+mj-lt"/>
                  <a:ea typeface="Ebrima" panose="02000000000000000000" pitchFamily="2" charset="0"/>
                  <a:cs typeface="Ebrima" panose="02000000000000000000" pitchFamily="2" charset="0"/>
                </a:defRPr>
              </a:lvl1pPr>
              <a:lvl2pPr marL="0" indent="0" algn="l" defTabSz="361950" rtl="0" eaLnBrk="1" latinLnBrk="0" hangingPunct="1">
                <a:spcBef>
                  <a:spcPts val="600"/>
                </a:spcBef>
                <a:spcAft>
                  <a:spcPts val="0"/>
                </a:spcAft>
                <a:buFont typeface="Arial" panose="020B0604020202020204" pitchFamily="34" charset="0"/>
                <a:buNone/>
                <a:defRPr sz="1400" b="1" i="0" kern="1200">
                  <a:solidFill>
                    <a:schemeClr val="tx1"/>
                  </a:solidFill>
                  <a:latin typeface="+mj-lt"/>
                  <a:ea typeface="+mn-ea"/>
                  <a:cs typeface="+mn-cs"/>
                </a:defRPr>
              </a:lvl2pPr>
              <a:lvl3pPr marL="0" indent="0" algn="l" defTabSz="361950" rtl="0" eaLnBrk="1" latinLnBrk="0" hangingPunct="1">
                <a:spcBef>
                  <a:spcPts val="600"/>
                </a:spcBef>
                <a:spcAft>
                  <a:spcPts val="0"/>
                </a:spcAft>
                <a:buFont typeface="Arial" panose="020B0604020202020204" pitchFamily="34" charset="0"/>
                <a:buNone/>
                <a:defRPr sz="1400" i="0" kern="1200">
                  <a:solidFill>
                    <a:schemeClr val="tx1"/>
                  </a:solidFill>
                  <a:latin typeface="+mj-lt"/>
                  <a:ea typeface="+mn-ea"/>
                  <a:cs typeface="+mn-cs"/>
                </a:defRPr>
              </a:lvl3pPr>
              <a:lvl4pPr marL="180000" indent="-180000" algn="l" defTabSz="361950" rtl="0" eaLnBrk="1" latinLnBrk="0" hangingPunct="1">
                <a:spcBef>
                  <a:spcPts val="600"/>
                </a:spcBef>
                <a:spcAft>
                  <a:spcPts val="0"/>
                </a:spcAft>
                <a:buClr>
                  <a:schemeClr val="bg2"/>
                </a:buClr>
                <a:buFont typeface="Arial" panose="020B0604020202020204" pitchFamily="34" charset="0"/>
                <a:buChar char="•"/>
                <a:defRPr sz="1400" i="0" kern="1200" baseline="0">
                  <a:solidFill>
                    <a:schemeClr val="tx1"/>
                  </a:solidFill>
                  <a:latin typeface="+mj-lt"/>
                  <a:ea typeface="+mn-ea"/>
                  <a:cs typeface="+mn-cs"/>
                </a:defRPr>
              </a:lvl4pPr>
              <a:lvl5pPr marL="360000" indent="-180000" algn="l" defTabSz="361950" rtl="0" eaLnBrk="1" latinLnBrk="0" hangingPunct="1">
                <a:spcBef>
                  <a:spcPts val="600"/>
                </a:spcBef>
                <a:spcAft>
                  <a:spcPts val="0"/>
                </a:spcAft>
                <a:buClr>
                  <a:schemeClr val="bg2"/>
                </a:buClr>
                <a:buFont typeface="Georgia" panose="02040502050405020303" pitchFamily="18" charset="0"/>
                <a:buChar char="–"/>
                <a:defRPr sz="1400" i="0" kern="1200" baseline="0">
                  <a:solidFill>
                    <a:schemeClr val="tx1"/>
                  </a:solidFill>
                  <a:latin typeface="+mj-lt"/>
                  <a:ea typeface="+mn-ea"/>
                  <a:cs typeface="+mn-cs"/>
                </a:defRPr>
              </a:lvl5pPr>
              <a:lvl6pPr marL="540000" indent="-180000" algn="l" defTabSz="361950" rtl="0" eaLnBrk="1" latinLnBrk="0" hangingPunct="1">
                <a:spcBef>
                  <a:spcPts val="600"/>
                </a:spcBef>
                <a:spcAft>
                  <a:spcPts val="0"/>
                </a:spcAft>
                <a:buClr>
                  <a:schemeClr val="bg2"/>
                </a:buClr>
                <a:buFont typeface="Georgia" panose="02040502050405020303" pitchFamily="18" charset="0"/>
                <a:buChar char="–"/>
                <a:defRPr sz="1400" i="0" kern="1200">
                  <a:solidFill>
                    <a:schemeClr val="tx1"/>
                  </a:solidFill>
                  <a:latin typeface="+mj-lt"/>
                  <a:ea typeface="+mn-ea"/>
                  <a:cs typeface="+mn-cs"/>
                </a:defRPr>
              </a:lvl6pPr>
              <a:lvl7pPr marL="180000" indent="-180000" algn="l" defTabSz="361950" rtl="0" eaLnBrk="1" latinLnBrk="0" hangingPunct="1">
                <a:spcBef>
                  <a:spcPts val="600"/>
                </a:spcBef>
                <a:spcAft>
                  <a:spcPts val="0"/>
                </a:spcAft>
                <a:buSzPct val="100000"/>
                <a:buFont typeface="+mj-lt"/>
                <a:buAutoNum type="arabicPeriod"/>
                <a:defRPr sz="1400" i="0" kern="1200">
                  <a:solidFill>
                    <a:schemeClr val="tx1"/>
                  </a:solidFill>
                  <a:latin typeface="+mj-lt"/>
                  <a:ea typeface="+mn-ea"/>
                  <a:cs typeface="+mn-cs"/>
                </a:defRPr>
              </a:lvl7pPr>
              <a:lvl8pPr marL="360000" indent="-180000" algn="l" defTabSz="361950" rtl="0" eaLnBrk="1" latinLnBrk="0" hangingPunct="1">
                <a:spcBef>
                  <a:spcPts val="600"/>
                </a:spcBef>
                <a:spcAft>
                  <a:spcPts val="0"/>
                </a:spcAft>
                <a:buSzPct val="100000"/>
                <a:buFont typeface="+mj-lt"/>
                <a:buAutoNum type="alphaLcPeriod"/>
                <a:defRPr sz="1400" i="0" kern="1200" baseline="0">
                  <a:solidFill>
                    <a:schemeClr val="tx1"/>
                  </a:solidFill>
                  <a:latin typeface="+mj-lt"/>
                  <a:ea typeface="+mn-ea"/>
                  <a:cs typeface="+mn-cs"/>
                </a:defRPr>
              </a:lvl8pPr>
              <a:lvl9pPr marL="180000" indent="-180000" algn="l" defTabSz="361950" rtl="0" eaLnBrk="1" latinLnBrk="0" hangingPunct="1">
                <a:spcBef>
                  <a:spcPts val="600"/>
                </a:spcBef>
                <a:spcAft>
                  <a:spcPts val="0"/>
                </a:spcAft>
                <a:buClr>
                  <a:schemeClr val="accent2"/>
                </a:buClr>
                <a:buSzPct val="80000"/>
                <a:buFont typeface="Wingdings 3" panose="05040102010807070707" pitchFamily="18" charset="2"/>
                <a:buChar char="}"/>
                <a:defRPr sz="1400" i="0" kern="1200" baseline="0">
                  <a:solidFill>
                    <a:schemeClr val="tx1"/>
                  </a:solidFill>
                  <a:latin typeface="+mj-lt"/>
                  <a:ea typeface="+mn-ea"/>
                  <a:cs typeface="+mn-cs"/>
                </a:defRPr>
              </a:lvl9pPr>
            </a:lstStyle>
            <a:p>
              <a:pPr marL="180000" marR="0" lvl="3" indent="-180000" algn="l" defTabSz="361950" rtl="0" eaLnBrk="1" fontAlgn="auto" latinLnBrk="0" hangingPunct="1">
                <a:lnSpc>
                  <a:spcPct val="100000"/>
                </a:lnSpc>
                <a:spcBef>
                  <a:spcPts val="0"/>
                </a:spcBef>
                <a:spcAft>
                  <a:spcPts val="600"/>
                </a:spcAft>
                <a:buClr>
                  <a:srgbClr val="8064A2"/>
                </a:buClr>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Myriad" panose="020B0604020202020204" charset="0"/>
                  <a:ea typeface="+mn-ea"/>
                  <a:cs typeface="+mn-cs"/>
                </a:rPr>
                <a:t>At least one assenting class with a ‘genuine economic interest’</a:t>
              </a:r>
            </a:p>
            <a:p>
              <a:pPr marL="180000" marR="0" lvl="3" indent="-180000" algn="l" defTabSz="361950" rtl="0" eaLnBrk="1" fontAlgn="auto" latinLnBrk="0" hangingPunct="1">
                <a:lnSpc>
                  <a:spcPct val="100000"/>
                </a:lnSpc>
                <a:spcBef>
                  <a:spcPts val="0"/>
                </a:spcBef>
                <a:spcAft>
                  <a:spcPts val="600"/>
                </a:spcAft>
                <a:buClr>
                  <a:srgbClr val="8064A2"/>
                </a:buClr>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Myriad" panose="020B0604020202020204" charset="0"/>
                  <a:ea typeface="+mn-ea"/>
                  <a:cs typeface="+mn-cs"/>
                </a:rPr>
                <a:t>Dissenting classes are ‘no worse off’ than under the relevant alternative.</a:t>
              </a:r>
            </a:p>
            <a:p>
              <a:pPr marL="180000" marR="0" lvl="3" indent="-180000" algn="l" defTabSz="361950" rtl="0" eaLnBrk="1" fontAlgn="auto" latinLnBrk="0" hangingPunct="1">
                <a:lnSpc>
                  <a:spcPct val="100000"/>
                </a:lnSpc>
                <a:spcBef>
                  <a:spcPts val="0"/>
                </a:spcBef>
                <a:spcAft>
                  <a:spcPts val="600"/>
                </a:spcAft>
                <a:buClr>
                  <a:srgbClr val="8064A2"/>
                </a:buClr>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Myriad" panose="020B0604020202020204" charset="0"/>
                  <a:ea typeface="+mn-ea"/>
                  <a:cs typeface="+mn-cs"/>
                </a:rPr>
                <a:t>The Court may consider if there is a fair allocation of the ‘restructuring surplus’ </a:t>
              </a:r>
            </a:p>
          </p:txBody>
        </p:sp>
      </p:grpSp>
      <p:grpSp>
        <p:nvGrpSpPr>
          <p:cNvPr id="18" name="Group 17">
            <a:extLst>
              <a:ext uri="{FF2B5EF4-FFF2-40B4-BE49-F238E27FC236}">
                <a16:creationId xmlns:a16="http://schemas.microsoft.com/office/drawing/2014/main" id="{41266854-9F8C-0054-37D3-35C19732C863}"/>
              </a:ext>
            </a:extLst>
          </p:cNvPr>
          <p:cNvGrpSpPr/>
          <p:nvPr/>
        </p:nvGrpSpPr>
        <p:grpSpPr>
          <a:xfrm>
            <a:off x="13520557" y="2641944"/>
            <a:ext cx="4005443" cy="7073556"/>
            <a:chOff x="7231992" y="1647262"/>
            <a:chExt cx="2920071" cy="3753413"/>
          </a:xfrm>
        </p:grpSpPr>
        <p:sp>
          <p:nvSpPr>
            <p:cNvPr id="19" name="TextBox 18">
              <a:extLst>
                <a:ext uri="{FF2B5EF4-FFF2-40B4-BE49-F238E27FC236}">
                  <a16:creationId xmlns:a16="http://schemas.microsoft.com/office/drawing/2014/main" id="{297D01DD-4AB0-8D26-8301-14A004B9626C}"/>
                </a:ext>
              </a:extLst>
            </p:cNvPr>
            <p:cNvSpPr txBox="1"/>
            <p:nvPr/>
          </p:nvSpPr>
          <p:spPr>
            <a:xfrm>
              <a:off x="7234352" y="1647262"/>
              <a:ext cx="2917711" cy="513326"/>
            </a:xfrm>
            <a:prstGeom prst="rect">
              <a:avLst/>
            </a:prstGeom>
            <a:solidFill>
              <a:schemeClr val="accent5"/>
            </a:solidFill>
          </p:spPr>
          <p:txBody>
            <a:bodyPr wrap="square" lIns="36000" tIns="36000" rIns="36000" bIns="36000" anchor="ctr">
              <a:noAutofit/>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1D2B4D"/>
                  </a:solidFill>
                  <a:effectLst/>
                  <a:uLnTx/>
                  <a:uFillTx/>
                  <a:latin typeface="Myriad Bold" panose="020B0604020202020204" charset="0"/>
                  <a:ea typeface="+mn-ea"/>
                  <a:cs typeface="+mn-cs"/>
                </a:rPr>
                <a:t>Other</a:t>
              </a:r>
            </a:p>
          </p:txBody>
        </p:sp>
        <p:sp>
          <p:nvSpPr>
            <p:cNvPr id="20" name="Content Placeholder 2">
              <a:extLst>
                <a:ext uri="{FF2B5EF4-FFF2-40B4-BE49-F238E27FC236}">
                  <a16:creationId xmlns:a16="http://schemas.microsoft.com/office/drawing/2014/main" id="{C9BFB914-2A66-8DAD-1FD6-B5E363A0D1A2}"/>
                </a:ext>
              </a:extLst>
            </p:cNvPr>
            <p:cNvSpPr txBox="1">
              <a:spLocks/>
            </p:cNvSpPr>
            <p:nvPr/>
          </p:nvSpPr>
          <p:spPr>
            <a:xfrm>
              <a:off x="7231992" y="2160589"/>
              <a:ext cx="2917711" cy="3240086"/>
            </a:xfrm>
            <a:prstGeom prst="rect">
              <a:avLst/>
            </a:prstGeom>
            <a:solidFill>
              <a:schemeClr val="bg1">
                <a:lumMod val="95000"/>
              </a:schemeClr>
            </a:solidFill>
            <a:effectLst/>
          </p:spPr>
          <p:txBody>
            <a:bodyPr lIns="72000" tIns="72000" rIns="72000" bIns="72000"/>
            <a:lstStyle>
              <a:lvl1pPr marL="0" indent="0" algn="l" defTabSz="361950" rtl="0" eaLnBrk="1" latinLnBrk="0" hangingPunct="1">
                <a:spcBef>
                  <a:spcPts val="600"/>
                </a:spcBef>
                <a:spcAft>
                  <a:spcPts val="300"/>
                </a:spcAft>
                <a:buFont typeface="Arial" panose="020B0604020202020204" pitchFamily="34" charset="0"/>
                <a:buNone/>
                <a:defRPr sz="1800" b="1" i="0" kern="1200">
                  <a:solidFill>
                    <a:schemeClr val="tx1"/>
                  </a:solidFill>
                  <a:latin typeface="+mj-lt"/>
                  <a:ea typeface="Ebrima" panose="02000000000000000000" pitchFamily="2" charset="0"/>
                  <a:cs typeface="Ebrima" panose="02000000000000000000" pitchFamily="2" charset="0"/>
                </a:defRPr>
              </a:lvl1pPr>
              <a:lvl2pPr marL="0" indent="0" algn="l" defTabSz="361950" rtl="0" eaLnBrk="1" latinLnBrk="0" hangingPunct="1">
                <a:spcBef>
                  <a:spcPts val="600"/>
                </a:spcBef>
                <a:spcAft>
                  <a:spcPts val="0"/>
                </a:spcAft>
                <a:buFont typeface="Arial" panose="020B0604020202020204" pitchFamily="34" charset="0"/>
                <a:buNone/>
                <a:defRPr sz="1400" b="1" i="0" kern="1200">
                  <a:solidFill>
                    <a:schemeClr val="tx1"/>
                  </a:solidFill>
                  <a:latin typeface="+mj-lt"/>
                  <a:ea typeface="+mn-ea"/>
                  <a:cs typeface="+mn-cs"/>
                </a:defRPr>
              </a:lvl2pPr>
              <a:lvl3pPr marL="0" indent="0" algn="l" defTabSz="361950" rtl="0" eaLnBrk="1" latinLnBrk="0" hangingPunct="1">
                <a:spcBef>
                  <a:spcPts val="600"/>
                </a:spcBef>
                <a:spcAft>
                  <a:spcPts val="0"/>
                </a:spcAft>
                <a:buFont typeface="Arial" panose="020B0604020202020204" pitchFamily="34" charset="0"/>
                <a:buNone/>
                <a:defRPr sz="1400" i="0" kern="1200">
                  <a:solidFill>
                    <a:schemeClr val="tx1"/>
                  </a:solidFill>
                  <a:latin typeface="+mj-lt"/>
                  <a:ea typeface="+mn-ea"/>
                  <a:cs typeface="+mn-cs"/>
                </a:defRPr>
              </a:lvl3pPr>
              <a:lvl4pPr marL="180000" indent="-180000" algn="l" defTabSz="361950" rtl="0" eaLnBrk="1" latinLnBrk="0" hangingPunct="1">
                <a:spcBef>
                  <a:spcPts val="600"/>
                </a:spcBef>
                <a:spcAft>
                  <a:spcPts val="0"/>
                </a:spcAft>
                <a:buClr>
                  <a:schemeClr val="bg2"/>
                </a:buClr>
                <a:buFont typeface="Arial" panose="020B0604020202020204" pitchFamily="34" charset="0"/>
                <a:buChar char="•"/>
                <a:defRPr sz="1400" i="0" kern="1200" baseline="0">
                  <a:solidFill>
                    <a:schemeClr val="tx1"/>
                  </a:solidFill>
                  <a:latin typeface="+mj-lt"/>
                  <a:ea typeface="+mn-ea"/>
                  <a:cs typeface="+mn-cs"/>
                </a:defRPr>
              </a:lvl4pPr>
              <a:lvl5pPr marL="360000" indent="-180000" algn="l" defTabSz="361950" rtl="0" eaLnBrk="1" latinLnBrk="0" hangingPunct="1">
                <a:spcBef>
                  <a:spcPts val="600"/>
                </a:spcBef>
                <a:spcAft>
                  <a:spcPts val="0"/>
                </a:spcAft>
                <a:buClr>
                  <a:schemeClr val="bg2"/>
                </a:buClr>
                <a:buFont typeface="Georgia" panose="02040502050405020303" pitchFamily="18" charset="0"/>
                <a:buChar char="–"/>
                <a:defRPr sz="1400" i="0" kern="1200" baseline="0">
                  <a:solidFill>
                    <a:schemeClr val="tx1"/>
                  </a:solidFill>
                  <a:latin typeface="+mj-lt"/>
                  <a:ea typeface="+mn-ea"/>
                  <a:cs typeface="+mn-cs"/>
                </a:defRPr>
              </a:lvl5pPr>
              <a:lvl6pPr marL="540000" indent="-180000" algn="l" defTabSz="361950" rtl="0" eaLnBrk="1" latinLnBrk="0" hangingPunct="1">
                <a:spcBef>
                  <a:spcPts val="600"/>
                </a:spcBef>
                <a:spcAft>
                  <a:spcPts val="0"/>
                </a:spcAft>
                <a:buClr>
                  <a:schemeClr val="bg2"/>
                </a:buClr>
                <a:buFont typeface="Georgia" panose="02040502050405020303" pitchFamily="18" charset="0"/>
                <a:buChar char="–"/>
                <a:defRPr sz="1400" i="0" kern="1200">
                  <a:solidFill>
                    <a:schemeClr val="tx1"/>
                  </a:solidFill>
                  <a:latin typeface="+mj-lt"/>
                  <a:ea typeface="+mn-ea"/>
                  <a:cs typeface="+mn-cs"/>
                </a:defRPr>
              </a:lvl6pPr>
              <a:lvl7pPr marL="180000" indent="-180000" algn="l" defTabSz="361950" rtl="0" eaLnBrk="1" latinLnBrk="0" hangingPunct="1">
                <a:spcBef>
                  <a:spcPts val="600"/>
                </a:spcBef>
                <a:spcAft>
                  <a:spcPts val="0"/>
                </a:spcAft>
                <a:buSzPct val="100000"/>
                <a:buFont typeface="+mj-lt"/>
                <a:buAutoNum type="arabicPeriod"/>
                <a:defRPr sz="1400" i="0" kern="1200">
                  <a:solidFill>
                    <a:schemeClr val="tx1"/>
                  </a:solidFill>
                  <a:latin typeface="+mj-lt"/>
                  <a:ea typeface="+mn-ea"/>
                  <a:cs typeface="+mn-cs"/>
                </a:defRPr>
              </a:lvl7pPr>
              <a:lvl8pPr marL="360000" indent="-180000" algn="l" defTabSz="361950" rtl="0" eaLnBrk="1" latinLnBrk="0" hangingPunct="1">
                <a:spcBef>
                  <a:spcPts val="600"/>
                </a:spcBef>
                <a:spcAft>
                  <a:spcPts val="0"/>
                </a:spcAft>
                <a:buSzPct val="100000"/>
                <a:buFont typeface="+mj-lt"/>
                <a:buAutoNum type="alphaLcPeriod"/>
                <a:defRPr sz="1400" i="0" kern="1200" baseline="0">
                  <a:solidFill>
                    <a:schemeClr val="tx1"/>
                  </a:solidFill>
                  <a:latin typeface="+mj-lt"/>
                  <a:ea typeface="+mn-ea"/>
                  <a:cs typeface="+mn-cs"/>
                </a:defRPr>
              </a:lvl8pPr>
              <a:lvl9pPr marL="180000" indent="-180000" algn="l" defTabSz="361950" rtl="0" eaLnBrk="1" latinLnBrk="0" hangingPunct="1">
                <a:spcBef>
                  <a:spcPts val="600"/>
                </a:spcBef>
                <a:spcAft>
                  <a:spcPts val="0"/>
                </a:spcAft>
                <a:buClr>
                  <a:schemeClr val="accent2"/>
                </a:buClr>
                <a:buSzPct val="80000"/>
                <a:buFont typeface="Wingdings 3" panose="05040102010807070707" pitchFamily="18" charset="2"/>
                <a:buChar char="}"/>
                <a:defRPr sz="1400" i="0" kern="1200" baseline="0">
                  <a:solidFill>
                    <a:schemeClr val="tx1"/>
                  </a:solidFill>
                  <a:latin typeface="+mj-lt"/>
                  <a:ea typeface="+mn-ea"/>
                  <a:cs typeface="+mn-cs"/>
                </a:defRPr>
              </a:lvl9pPr>
            </a:lstStyle>
            <a:p>
              <a:pPr marL="180000" marR="0" lvl="3" indent="-180000" algn="l" defTabSz="361950" rtl="0" eaLnBrk="1" fontAlgn="auto" latinLnBrk="0" hangingPunct="1">
                <a:lnSpc>
                  <a:spcPct val="100000"/>
                </a:lnSpc>
                <a:spcBef>
                  <a:spcPts val="0"/>
                </a:spcBef>
                <a:spcAft>
                  <a:spcPts val="600"/>
                </a:spcAft>
                <a:buClr>
                  <a:srgbClr val="4BACC6"/>
                </a:buClr>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Myriad" panose="020B0604020202020204" charset="0"/>
                  <a:ea typeface="+mn-ea"/>
                  <a:cs typeface="+mn-cs"/>
                </a:rPr>
                <a:t>Company law rather than insolvency law tool. Question as to whether it is an ‘insolvency process’</a:t>
              </a:r>
            </a:p>
            <a:p>
              <a:pPr marL="180000" marR="0" lvl="3" indent="-180000" algn="l" defTabSz="361950" rtl="0" eaLnBrk="1" fontAlgn="auto" latinLnBrk="0" hangingPunct="1">
                <a:lnSpc>
                  <a:spcPct val="100000"/>
                </a:lnSpc>
                <a:spcBef>
                  <a:spcPts val="0"/>
                </a:spcBef>
                <a:spcAft>
                  <a:spcPts val="600"/>
                </a:spcAft>
                <a:buClr>
                  <a:srgbClr val="4BACC6"/>
                </a:buClr>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Myriad" panose="020B0604020202020204" charset="0"/>
                  <a:ea typeface="+mn-ea"/>
                  <a:cs typeface="+mn-cs"/>
                </a:rPr>
                <a:t>No moratorium available.</a:t>
              </a:r>
            </a:p>
            <a:p>
              <a:pPr marL="180000" marR="0" lvl="3" indent="-180000" algn="l" defTabSz="361950" rtl="0" eaLnBrk="1" fontAlgn="auto" latinLnBrk="0" hangingPunct="1">
                <a:lnSpc>
                  <a:spcPct val="100000"/>
                </a:lnSpc>
                <a:spcBef>
                  <a:spcPts val="0"/>
                </a:spcBef>
                <a:spcAft>
                  <a:spcPts val="600"/>
                </a:spcAft>
                <a:buClr>
                  <a:srgbClr val="4BACC6"/>
                </a:buClr>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Myriad" panose="020B0604020202020204" charset="0"/>
                  <a:ea typeface="+mn-ea"/>
                  <a:cs typeface="+mn-cs"/>
                </a:rPr>
                <a:t>No formal DIP financing and can be challenging to access financing.</a:t>
              </a:r>
            </a:p>
            <a:p>
              <a:pPr marL="180000" marR="0" lvl="3" indent="-180000" algn="l" defTabSz="361950" rtl="0" eaLnBrk="1" fontAlgn="auto" latinLnBrk="0" hangingPunct="1">
                <a:lnSpc>
                  <a:spcPct val="100000"/>
                </a:lnSpc>
                <a:spcBef>
                  <a:spcPts val="0"/>
                </a:spcBef>
                <a:spcAft>
                  <a:spcPts val="600"/>
                </a:spcAft>
                <a:buClr>
                  <a:srgbClr val="4BACC6"/>
                </a:buClr>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Myriad" panose="020B0604020202020204" charset="0"/>
                  <a:ea typeface="+mn-ea"/>
                  <a:cs typeface="+mn-cs"/>
                </a:rPr>
                <a:t>Guarantor/third-party releases possible.</a:t>
              </a:r>
            </a:p>
          </p:txBody>
        </p:sp>
      </p:grpSp>
    </p:spTree>
    <p:extLst>
      <p:ext uri="{BB962C8B-B14F-4D97-AF65-F5344CB8AC3E}">
        <p14:creationId xmlns:p14="http://schemas.microsoft.com/office/powerpoint/2010/main" val="13391554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A3DB">
                <a:alpha val="100000"/>
              </a:srgbClr>
            </a:gs>
            <a:gs pos="100000">
              <a:srgbClr val="77A22F">
                <a:alpha val="100000"/>
              </a:srgbClr>
            </a:gs>
          </a:gsLst>
          <a:lin ang="0"/>
        </a:gradFill>
        <a:effectLst/>
      </p:bgPr>
    </p:bg>
    <p:spTree>
      <p:nvGrpSpPr>
        <p:cNvPr id="1" name="">
          <a:extLst>
            <a:ext uri="{FF2B5EF4-FFF2-40B4-BE49-F238E27FC236}">
              <a16:creationId xmlns:a16="http://schemas.microsoft.com/office/drawing/2014/main" id="{82950C16-3524-C65C-5B5B-6234AA5A5EF4}"/>
            </a:ext>
          </a:extLst>
        </p:cNvPr>
        <p:cNvGrpSpPr/>
        <p:nvPr/>
      </p:nvGrpSpPr>
      <p:grpSpPr>
        <a:xfrm>
          <a:off x="0" y="0"/>
          <a:ext cx="0" cy="0"/>
          <a:chOff x="0" y="0"/>
          <a:chExt cx="0" cy="0"/>
        </a:xfrm>
      </p:grpSpPr>
      <p:grpSp>
        <p:nvGrpSpPr>
          <p:cNvPr id="2" name="Group 2">
            <a:extLst>
              <a:ext uri="{FF2B5EF4-FFF2-40B4-BE49-F238E27FC236}">
                <a16:creationId xmlns:a16="http://schemas.microsoft.com/office/drawing/2014/main" id="{8CF7FCD7-31AC-F3F7-73AD-211C8349CE98}"/>
              </a:ext>
            </a:extLst>
          </p:cNvPr>
          <p:cNvGrpSpPr/>
          <p:nvPr/>
        </p:nvGrpSpPr>
        <p:grpSpPr>
          <a:xfrm>
            <a:off x="379836" y="2187471"/>
            <a:ext cx="17528329" cy="8099529"/>
            <a:chOff x="0" y="0"/>
            <a:chExt cx="4616515" cy="2133209"/>
          </a:xfrm>
        </p:grpSpPr>
        <p:sp>
          <p:nvSpPr>
            <p:cNvPr id="3" name="Freeform 3">
              <a:extLst>
                <a:ext uri="{FF2B5EF4-FFF2-40B4-BE49-F238E27FC236}">
                  <a16:creationId xmlns:a16="http://schemas.microsoft.com/office/drawing/2014/main" id="{58B9D4B5-4EBC-8AA8-6BE7-DCF85322B9D9}"/>
                </a:ext>
              </a:extLst>
            </p:cNvPr>
            <p:cNvSpPr/>
            <p:nvPr/>
          </p:nvSpPr>
          <p:spPr>
            <a:xfrm>
              <a:off x="0" y="0"/>
              <a:ext cx="4616515" cy="2133209"/>
            </a:xfrm>
            <a:custGeom>
              <a:avLst/>
              <a:gdLst/>
              <a:ahLst/>
              <a:cxnLst/>
              <a:rect l="l" t="t" r="r" b="b"/>
              <a:pathLst>
                <a:path w="4616515" h="2133209">
                  <a:moveTo>
                    <a:pt x="0" y="0"/>
                  </a:moveTo>
                  <a:lnTo>
                    <a:pt x="4616515" y="0"/>
                  </a:lnTo>
                  <a:lnTo>
                    <a:pt x="4616515" y="2133209"/>
                  </a:lnTo>
                  <a:lnTo>
                    <a:pt x="0" y="2133209"/>
                  </a:lnTo>
                  <a:close/>
                </a:path>
              </a:pathLst>
            </a:custGeom>
            <a:solidFill>
              <a:srgbClr val="FFFFFF">
                <a:alpha val="9098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TextBox 4">
              <a:extLst>
                <a:ext uri="{FF2B5EF4-FFF2-40B4-BE49-F238E27FC236}">
                  <a16:creationId xmlns:a16="http://schemas.microsoft.com/office/drawing/2014/main" id="{C39BBA3E-25DC-01F2-C0C3-C0DBED690C3A}"/>
                </a:ext>
              </a:extLst>
            </p:cNvPr>
            <p:cNvSpPr txBox="1"/>
            <p:nvPr/>
          </p:nvSpPr>
          <p:spPr>
            <a:xfrm>
              <a:off x="0" y="-38100"/>
              <a:ext cx="4616515" cy="2171309"/>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ct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7" name="TextBox 7">
            <a:extLst>
              <a:ext uri="{FF2B5EF4-FFF2-40B4-BE49-F238E27FC236}">
                <a16:creationId xmlns:a16="http://schemas.microsoft.com/office/drawing/2014/main" id="{B7E2CF17-3C57-D178-7493-4AE8E546E143}"/>
              </a:ext>
            </a:extLst>
          </p:cNvPr>
          <p:cNvSpPr txBox="1"/>
          <p:nvPr/>
        </p:nvSpPr>
        <p:spPr>
          <a:xfrm>
            <a:off x="1028700" y="2737366"/>
            <a:ext cx="16230600" cy="492314"/>
          </a:xfrm>
          <a:prstGeom prst="rect">
            <a:avLst/>
          </a:prstGeom>
        </p:spPr>
        <p:txBody>
          <a:bodyPr lIns="0" tIns="0" rIns="0" bIns="0" rtlCol="0" anchor="t">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Myriad"/>
                <a:ea typeface="Myriad"/>
                <a:cs typeface="Myriad"/>
                <a:sym typeface="Myriad"/>
              </a:rPr>
              <a:t>.</a:t>
            </a:r>
          </a:p>
        </p:txBody>
      </p:sp>
      <p:sp>
        <p:nvSpPr>
          <p:cNvPr id="8" name="Freeform 8">
            <a:extLst>
              <a:ext uri="{FF2B5EF4-FFF2-40B4-BE49-F238E27FC236}">
                <a16:creationId xmlns:a16="http://schemas.microsoft.com/office/drawing/2014/main" id="{463BE16C-D6EC-8702-175A-C0A439D41581}"/>
              </a:ext>
            </a:extLst>
          </p:cNvPr>
          <p:cNvSpPr/>
          <p:nvPr/>
        </p:nvSpPr>
        <p:spPr>
          <a:xfrm>
            <a:off x="16276995" y="358981"/>
            <a:ext cx="1774110" cy="1453738"/>
          </a:xfrm>
          <a:custGeom>
            <a:avLst/>
            <a:gdLst/>
            <a:ahLst/>
            <a:cxnLst/>
            <a:rect l="l" t="t" r="r" b="b"/>
            <a:pathLst>
              <a:path w="1774110" h="1453738">
                <a:moveTo>
                  <a:pt x="0" y="0"/>
                </a:moveTo>
                <a:lnTo>
                  <a:pt x="1774110" y="0"/>
                </a:lnTo>
                <a:lnTo>
                  <a:pt x="1774110" y="1453738"/>
                </a:lnTo>
                <a:lnTo>
                  <a:pt x="0" y="1453738"/>
                </a:lnTo>
                <a:lnTo>
                  <a:pt x="0" y="0"/>
                </a:lnTo>
                <a:close/>
              </a:path>
            </a:pathLst>
          </a:custGeom>
          <a:blipFill>
            <a:blip r:embed="rId2">
              <a:alphaModFix amt="88000"/>
            </a:blip>
            <a:stretch>
              <a:fillRect r="-257480" b="-41785"/>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3" name="Rectangle 5">
            <a:extLst>
              <a:ext uri="{FF2B5EF4-FFF2-40B4-BE49-F238E27FC236}">
                <a16:creationId xmlns:a16="http://schemas.microsoft.com/office/drawing/2014/main" id="{2658550E-4A5C-642E-BB19-E3A9B8E6A1F6}"/>
              </a:ext>
            </a:extLst>
          </p:cNvPr>
          <p:cNvSpPr>
            <a:spLocks noChangeArrowheads="1"/>
          </p:cNvSpPr>
          <p:nvPr/>
        </p:nvSpPr>
        <p:spPr bwMode="auto">
          <a:xfrm>
            <a:off x="1313285" y="2521208"/>
            <a:ext cx="15661429" cy="483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defRPr/>
            </a:pPr>
            <a:r>
              <a:rPr kumimoji="0" lang="pt-BR" altLang="pt-BR" sz="4400" b="0" i="0" u="none" strike="noStrike" kern="1200" cap="none" spc="0" normalizeH="0" baseline="0" noProof="0" dirty="0">
                <a:ln>
                  <a:noFill/>
                </a:ln>
                <a:solidFill>
                  <a:prstClr val="black"/>
                </a:solidFill>
                <a:effectLst/>
                <a:uLnTx/>
                <a:uFillTx/>
                <a:latin typeface="Myriad" panose="020B0604020202020204" charset="0"/>
                <a:ea typeface="+mn-ea"/>
                <a:cs typeface="+mn-cs"/>
              </a:rPr>
              <a:t> McDermott</a:t>
            </a:r>
          </a:p>
          <a:p>
            <a:pPr marL="0" marR="0" lvl="0" indent="0" algn="l" defTabSz="914400" rtl="0" eaLnBrk="0" fontAlgn="base" latinLnBrk="0" hangingPunct="0">
              <a:lnSpc>
                <a:spcPct val="100000"/>
              </a:lnSpc>
              <a:spcBef>
                <a:spcPct val="0"/>
              </a:spcBef>
              <a:spcAft>
                <a:spcPct val="0"/>
              </a:spcAft>
              <a:buClrTx/>
              <a:buSzTx/>
              <a:buFontTx/>
              <a:buChar char="•"/>
              <a:tabLst/>
              <a:defRPr/>
            </a:pPr>
            <a:endParaRPr kumimoji="0" lang="pt-BR" altLang="pt-BR" sz="4400" b="0" i="0" u="none" strike="noStrike" kern="1200" cap="none" spc="0" normalizeH="0" baseline="0" noProof="0" dirty="0">
              <a:ln>
                <a:noFill/>
              </a:ln>
              <a:solidFill>
                <a:prstClr val="black"/>
              </a:solidFill>
              <a:effectLst/>
              <a:uLnTx/>
              <a:uFillTx/>
              <a:latin typeface="Myriad" panose="020B060402020202020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Char char="•"/>
              <a:tabLst/>
              <a:defRPr/>
            </a:pPr>
            <a:r>
              <a:rPr kumimoji="0" lang="pt-BR" altLang="pt-BR" sz="4400" b="0" i="0" u="none" strike="noStrike" kern="1200" cap="none" spc="0" normalizeH="0" baseline="0" noProof="0" dirty="0">
                <a:ln>
                  <a:noFill/>
                </a:ln>
                <a:solidFill>
                  <a:prstClr val="black"/>
                </a:solidFill>
                <a:effectLst/>
                <a:uLnTx/>
                <a:uFillTx/>
                <a:latin typeface="Myriad" panose="020B0604020202020204" charset="0"/>
                <a:ea typeface="+mn-ea"/>
                <a:cs typeface="+mn-cs"/>
              </a:rPr>
              <a:t> Sino-Ocean</a:t>
            </a:r>
          </a:p>
          <a:p>
            <a:pPr marL="0" marR="0" lvl="0" indent="0" algn="l" defTabSz="914400" rtl="0" eaLnBrk="0" fontAlgn="base" latinLnBrk="0" hangingPunct="0">
              <a:lnSpc>
                <a:spcPct val="100000"/>
              </a:lnSpc>
              <a:spcBef>
                <a:spcPct val="0"/>
              </a:spcBef>
              <a:spcAft>
                <a:spcPct val="0"/>
              </a:spcAft>
              <a:buClrTx/>
              <a:buSzTx/>
              <a:buFontTx/>
              <a:buChar char="•"/>
              <a:tabLst/>
              <a:defRPr/>
            </a:pPr>
            <a:endParaRPr kumimoji="0" lang="pt-BR" altLang="pt-BR" sz="4400" b="0" i="0" u="none" strike="noStrike" kern="1200" cap="none" spc="0" normalizeH="0" baseline="0" noProof="0" dirty="0">
              <a:ln>
                <a:noFill/>
              </a:ln>
              <a:solidFill>
                <a:prstClr val="black"/>
              </a:solidFill>
              <a:effectLst/>
              <a:uLnTx/>
              <a:uFillTx/>
              <a:latin typeface="Myriad" panose="020B060402020202020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Char char="•"/>
              <a:tabLst/>
              <a:defRPr/>
            </a:pPr>
            <a:r>
              <a:rPr kumimoji="0" lang="pt-BR" altLang="pt-BR" sz="4400" b="0" i="0" u="none" strike="noStrike" kern="1200" cap="none" spc="0" normalizeH="0" baseline="0" noProof="0" dirty="0">
                <a:ln>
                  <a:noFill/>
                </a:ln>
                <a:solidFill>
                  <a:prstClr val="black"/>
                </a:solidFill>
                <a:effectLst/>
                <a:uLnTx/>
                <a:uFillTx/>
                <a:latin typeface="Myriad" panose="020B0604020202020204" charset="0"/>
                <a:ea typeface="+mn-ea"/>
                <a:cs typeface="+mn-cs"/>
              </a:rPr>
              <a:t> Ambertovy</a:t>
            </a:r>
          </a:p>
          <a:p>
            <a:pPr marL="0" marR="0" lvl="0" indent="0" algn="l" defTabSz="914400" rtl="0" eaLnBrk="0" fontAlgn="base" latinLnBrk="0" hangingPunct="0">
              <a:lnSpc>
                <a:spcPct val="100000"/>
              </a:lnSpc>
              <a:spcBef>
                <a:spcPct val="0"/>
              </a:spcBef>
              <a:spcAft>
                <a:spcPct val="0"/>
              </a:spcAft>
              <a:buClrTx/>
              <a:buSzTx/>
              <a:buFontTx/>
              <a:buChar char="•"/>
              <a:tabLst/>
              <a:defRPr/>
            </a:pPr>
            <a:endParaRPr kumimoji="0" lang="pt-BR" altLang="pt-BR" sz="4400" b="0" i="0" u="none" strike="noStrike" kern="1200" cap="none" spc="0" normalizeH="0" baseline="0" noProof="0" dirty="0">
              <a:ln>
                <a:noFill/>
              </a:ln>
              <a:solidFill>
                <a:prstClr val="black"/>
              </a:solidFill>
              <a:effectLst/>
              <a:uLnTx/>
              <a:uFillTx/>
              <a:latin typeface="Myriad" panose="020B060402020202020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Char char="•"/>
              <a:tabLst/>
              <a:defRPr/>
            </a:pPr>
            <a:r>
              <a:rPr kumimoji="0" lang="pt-BR" altLang="pt-BR" sz="4400" b="0" i="0" u="none" strike="noStrike" kern="1200" cap="none" spc="0" normalizeH="0" baseline="0" noProof="0" dirty="0">
                <a:ln>
                  <a:noFill/>
                </a:ln>
                <a:solidFill>
                  <a:prstClr val="black"/>
                </a:solidFill>
                <a:effectLst/>
                <a:uLnTx/>
                <a:uFillTx/>
                <a:latin typeface="Myriad" panose="020B0604020202020204" charset="0"/>
                <a:ea typeface="+mn-ea"/>
                <a:cs typeface="+mn-cs"/>
              </a:rPr>
              <a:t> Hong Kong Airlines</a:t>
            </a:r>
          </a:p>
        </p:txBody>
      </p:sp>
      <p:sp>
        <p:nvSpPr>
          <p:cNvPr id="5" name="TextBox 5">
            <a:extLst>
              <a:ext uri="{FF2B5EF4-FFF2-40B4-BE49-F238E27FC236}">
                <a16:creationId xmlns:a16="http://schemas.microsoft.com/office/drawing/2014/main" id="{AB61933A-15C9-C7AE-624C-EE0FCA9404CF}"/>
              </a:ext>
            </a:extLst>
          </p:cNvPr>
          <p:cNvSpPr txBox="1"/>
          <p:nvPr/>
        </p:nvSpPr>
        <p:spPr>
          <a:xfrm>
            <a:off x="-3064877" y="1079810"/>
            <a:ext cx="16933277" cy="448841"/>
          </a:xfrm>
          <a:prstGeom prst="rect">
            <a:avLst/>
          </a:prstGeom>
        </p:spPr>
        <p:txBody>
          <a:bodyPr lIns="0" tIns="0" rIns="0" bIns="0" rtlCol="0" anchor="t">
            <a:spAutoFit/>
          </a:bodyPr>
          <a:lstStyle/>
          <a:p>
            <a:pPr marL="0" marR="0" lvl="0" indent="0" algn="ctr" defTabSz="914400" rtl="0" eaLnBrk="1" fontAlgn="auto" latinLnBrk="0" hangingPunct="1">
              <a:lnSpc>
                <a:spcPts val="3499"/>
              </a:lnSpc>
              <a:spcBef>
                <a:spcPts val="0"/>
              </a:spcBef>
              <a:spcAft>
                <a:spcPts val="0"/>
              </a:spcAft>
              <a:buClrTx/>
              <a:buSzTx/>
              <a:buFontTx/>
              <a:buNone/>
              <a:tabLst/>
              <a:defRPr/>
            </a:pPr>
            <a:r>
              <a:rPr kumimoji="0" lang="pt-BR" sz="3600" b="1" i="0" u="none" strike="noStrike" kern="1200" cap="none" spc="0" normalizeH="0" baseline="0" noProof="0" dirty="0">
                <a:ln>
                  <a:noFill/>
                </a:ln>
                <a:solidFill>
                  <a:srgbClr val="FFFFFF"/>
                </a:solidFill>
                <a:effectLst/>
                <a:uLnTx/>
                <a:uFillTx/>
                <a:latin typeface="Myriad Bold"/>
                <a:ea typeface="+mn-ea"/>
                <a:cs typeface="+mn-cs"/>
              </a:rPr>
              <a:t>Use of the UK RP in Cross Border matters </a:t>
            </a:r>
          </a:p>
        </p:txBody>
      </p:sp>
    </p:spTree>
    <p:extLst>
      <p:ext uri="{BB962C8B-B14F-4D97-AF65-F5344CB8AC3E}">
        <p14:creationId xmlns:p14="http://schemas.microsoft.com/office/powerpoint/2010/main" val="1845911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A3DB">
                <a:alpha val="100000"/>
              </a:srgbClr>
            </a:gs>
            <a:gs pos="100000">
              <a:srgbClr val="77A22F">
                <a:alpha val="100000"/>
              </a:srgbClr>
            </a:gs>
          </a:gsLst>
          <a:lin ang="0"/>
        </a:gradFill>
        <a:effectLst/>
      </p:bgPr>
    </p:bg>
    <p:spTree>
      <p:nvGrpSpPr>
        <p:cNvPr id="1" name="">
          <a:extLst>
            <a:ext uri="{FF2B5EF4-FFF2-40B4-BE49-F238E27FC236}">
              <a16:creationId xmlns:a16="http://schemas.microsoft.com/office/drawing/2014/main" id="{883A7809-82CD-7319-AE89-E5753411FDAB}"/>
            </a:ext>
          </a:extLst>
        </p:cNvPr>
        <p:cNvGrpSpPr/>
        <p:nvPr/>
      </p:nvGrpSpPr>
      <p:grpSpPr>
        <a:xfrm>
          <a:off x="0" y="0"/>
          <a:ext cx="0" cy="0"/>
          <a:chOff x="0" y="0"/>
          <a:chExt cx="0" cy="0"/>
        </a:xfrm>
      </p:grpSpPr>
      <p:grpSp>
        <p:nvGrpSpPr>
          <p:cNvPr id="2" name="Group 2">
            <a:extLst>
              <a:ext uri="{FF2B5EF4-FFF2-40B4-BE49-F238E27FC236}">
                <a16:creationId xmlns:a16="http://schemas.microsoft.com/office/drawing/2014/main" id="{46DB81BC-43DA-0D45-9CD7-CE58B46269E5}"/>
              </a:ext>
            </a:extLst>
          </p:cNvPr>
          <p:cNvGrpSpPr/>
          <p:nvPr/>
        </p:nvGrpSpPr>
        <p:grpSpPr>
          <a:xfrm>
            <a:off x="379836" y="2187471"/>
            <a:ext cx="17528329" cy="8099529"/>
            <a:chOff x="0" y="0"/>
            <a:chExt cx="4616515" cy="2133209"/>
          </a:xfrm>
        </p:grpSpPr>
        <p:sp>
          <p:nvSpPr>
            <p:cNvPr id="3" name="Freeform 3">
              <a:extLst>
                <a:ext uri="{FF2B5EF4-FFF2-40B4-BE49-F238E27FC236}">
                  <a16:creationId xmlns:a16="http://schemas.microsoft.com/office/drawing/2014/main" id="{AAB6BEE7-11B5-4E81-3D3D-B805487A7C36}"/>
                </a:ext>
              </a:extLst>
            </p:cNvPr>
            <p:cNvSpPr/>
            <p:nvPr/>
          </p:nvSpPr>
          <p:spPr>
            <a:xfrm>
              <a:off x="0" y="0"/>
              <a:ext cx="4616515" cy="2133209"/>
            </a:xfrm>
            <a:custGeom>
              <a:avLst/>
              <a:gdLst/>
              <a:ahLst/>
              <a:cxnLst/>
              <a:rect l="l" t="t" r="r" b="b"/>
              <a:pathLst>
                <a:path w="4616515" h="2133209">
                  <a:moveTo>
                    <a:pt x="0" y="0"/>
                  </a:moveTo>
                  <a:lnTo>
                    <a:pt x="4616515" y="0"/>
                  </a:lnTo>
                  <a:lnTo>
                    <a:pt x="4616515" y="2133209"/>
                  </a:lnTo>
                  <a:lnTo>
                    <a:pt x="0" y="2133209"/>
                  </a:lnTo>
                  <a:close/>
                </a:path>
              </a:pathLst>
            </a:custGeom>
            <a:solidFill>
              <a:srgbClr val="FFFFFF">
                <a:alpha val="9098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TextBox 4">
              <a:extLst>
                <a:ext uri="{FF2B5EF4-FFF2-40B4-BE49-F238E27FC236}">
                  <a16:creationId xmlns:a16="http://schemas.microsoft.com/office/drawing/2014/main" id="{7EE4BB90-5437-0932-2258-A3965C43C227}"/>
                </a:ext>
              </a:extLst>
            </p:cNvPr>
            <p:cNvSpPr txBox="1"/>
            <p:nvPr/>
          </p:nvSpPr>
          <p:spPr>
            <a:xfrm>
              <a:off x="0" y="-38100"/>
              <a:ext cx="4616515" cy="2171309"/>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ct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7" name="TextBox 7">
            <a:extLst>
              <a:ext uri="{FF2B5EF4-FFF2-40B4-BE49-F238E27FC236}">
                <a16:creationId xmlns:a16="http://schemas.microsoft.com/office/drawing/2014/main" id="{ED5D95D3-2A7F-2EF1-C7A4-C183456D6615}"/>
              </a:ext>
            </a:extLst>
          </p:cNvPr>
          <p:cNvSpPr txBox="1"/>
          <p:nvPr/>
        </p:nvSpPr>
        <p:spPr>
          <a:xfrm>
            <a:off x="1028700" y="2737366"/>
            <a:ext cx="16230600" cy="492314"/>
          </a:xfrm>
          <a:prstGeom prst="rect">
            <a:avLst/>
          </a:prstGeom>
        </p:spPr>
        <p:txBody>
          <a:bodyPr lIns="0" tIns="0" rIns="0" bIns="0" rtlCol="0" anchor="t">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Myriad"/>
                <a:ea typeface="Myriad"/>
                <a:cs typeface="Myriad"/>
                <a:sym typeface="Myriad"/>
              </a:rPr>
              <a:t>.</a:t>
            </a:r>
          </a:p>
        </p:txBody>
      </p:sp>
      <p:sp>
        <p:nvSpPr>
          <p:cNvPr id="8" name="Freeform 8">
            <a:extLst>
              <a:ext uri="{FF2B5EF4-FFF2-40B4-BE49-F238E27FC236}">
                <a16:creationId xmlns:a16="http://schemas.microsoft.com/office/drawing/2014/main" id="{9F45922E-9BDA-69DC-2ECD-ECBFAE190E57}"/>
              </a:ext>
            </a:extLst>
          </p:cNvPr>
          <p:cNvSpPr/>
          <p:nvPr/>
        </p:nvSpPr>
        <p:spPr>
          <a:xfrm>
            <a:off x="16276995" y="358981"/>
            <a:ext cx="1774110" cy="1453738"/>
          </a:xfrm>
          <a:custGeom>
            <a:avLst/>
            <a:gdLst/>
            <a:ahLst/>
            <a:cxnLst/>
            <a:rect l="l" t="t" r="r" b="b"/>
            <a:pathLst>
              <a:path w="1774110" h="1453738">
                <a:moveTo>
                  <a:pt x="0" y="0"/>
                </a:moveTo>
                <a:lnTo>
                  <a:pt x="1774110" y="0"/>
                </a:lnTo>
                <a:lnTo>
                  <a:pt x="1774110" y="1453738"/>
                </a:lnTo>
                <a:lnTo>
                  <a:pt x="0" y="1453738"/>
                </a:lnTo>
                <a:lnTo>
                  <a:pt x="0" y="0"/>
                </a:lnTo>
                <a:close/>
              </a:path>
            </a:pathLst>
          </a:custGeom>
          <a:blipFill>
            <a:blip r:embed="rId2">
              <a:alphaModFix amt="88000"/>
            </a:blip>
            <a:stretch>
              <a:fillRect r="-257480" b="-41785"/>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3" name="Rectangle 5">
            <a:extLst>
              <a:ext uri="{FF2B5EF4-FFF2-40B4-BE49-F238E27FC236}">
                <a16:creationId xmlns:a16="http://schemas.microsoft.com/office/drawing/2014/main" id="{76768565-40FE-3E77-C49C-E3A6C707C2CF}"/>
              </a:ext>
            </a:extLst>
          </p:cNvPr>
          <p:cNvSpPr>
            <a:spLocks noChangeArrowheads="1"/>
          </p:cNvSpPr>
          <p:nvPr/>
        </p:nvSpPr>
        <p:spPr bwMode="auto">
          <a:xfrm>
            <a:off x="1313285" y="2967454"/>
            <a:ext cx="15661429" cy="483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defRPr/>
            </a:pPr>
            <a:r>
              <a:rPr kumimoji="0" lang="pt-BR" altLang="pt-BR" sz="4400" b="0" i="0" u="none" strike="noStrike" kern="1200" cap="none" spc="0" normalizeH="0" baseline="0" noProof="0" dirty="0">
                <a:ln>
                  <a:noFill/>
                </a:ln>
                <a:solidFill>
                  <a:prstClr val="black"/>
                </a:solidFill>
                <a:effectLst/>
                <a:uLnTx/>
                <a:uFillTx/>
                <a:latin typeface="Myriad" panose="020B0604020202020204" charset="0"/>
                <a:ea typeface="+mn-ea"/>
                <a:cs typeface="+mn-cs"/>
              </a:rPr>
              <a:t> Per </a:t>
            </a:r>
            <a:r>
              <a:rPr kumimoji="0" lang="pt-BR" altLang="pt-BR" sz="4400" b="0" i="1" u="none" strike="noStrike" kern="1200" cap="none" spc="0" normalizeH="0" baseline="0" noProof="0" dirty="0">
                <a:ln>
                  <a:noFill/>
                </a:ln>
                <a:solidFill>
                  <a:prstClr val="black"/>
                </a:solidFill>
                <a:effectLst/>
                <a:uLnTx/>
                <a:uFillTx/>
                <a:latin typeface="Myriad" panose="020B0604020202020204" charset="0"/>
                <a:ea typeface="+mn-ea"/>
                <a:cs typeface="+mn-cs"/>
              </a:rPr>
              <a:t>Chaptre Finance </a:t>
            </a:r>
            <a:r>
              <a:rPr kumimoji="0" lang="pt-BR" altLang="pt-BR" sz="4400" b="0" i="0" u="none" strike="noStrike" kern="1200" cap="none" spc="0" normalizeH="0" baseline="0" noProof="0" dirty="0">
                <a:ln>
                  <a:noFill/>
                </a:ln>
                <a:solidFill>
                  <a:prstClr val="black"/>
                </a:solidFill>
                <a:effectLst/>
                <a:uLnTx/>
                <a:uFillTx/>
                <a:latin typeface="Myriad" panose="020B0604020202020204" charset="0"/>
                <a:ea typeface="+mn-ea"/>
                <a:cs typeface="+mn-cs"/>
              </a:rPr>
              <a:t>requirement to ensure proper case management of proceedings and compliance with Part 35 of the Civil Procedure Rules.  </a:t>
            </a:r>
          </a:p>
          <a:p>
            <a:pPr marL="0" marR="0" lvl="0" indent="0" algn="l" defTabSz="914400" rtl="0" eaLnBrk="0" fontAlgn="base" latinLnBrk="0" hangingPunct="0">
              <a:lnSpc>
                <a:spcPct val="100000"/>
              </a:lnSpc>
              <a:spcBef>
                <a:spcPct val="0"/>
              </a:spcBef>
              <a:spcAft>
                <a:spcPct val="0"/>
              </a:spcAft>
              <a:buClrTx/>
              <a:buSzTx/>
              <a:buFontTx/>
              <a:buChar char="•"/>
              <a:tabLst/>
              <a:defRPr/>
            </a:pPr>
            <a:endParaRPr kumimoji="0" lang="pt-BR" altLang="pt-BR" sz="4400" b="0" i="0" u="none" strike="noStrike" kern="1200" cap="none" spc="0" normalizeH="0" baseline="0" noProof="0" dirty="0">
              <a:ln>
                <a:noFill/>
              </a:ln>
              <a:solidFill>
                <a:prstClr val="black"/>
              </a:solidFill>
              <a:effectLst/>
              <a:uLnTx/>
              <a:uFillTx/>
              <a:latin typeface="Myriad" panose="020B060402020202020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Char char="•"/>
              <a:tabLst/>
              <a:defRPr/>
            </a:pPr>
            <a:r>
              <a:rPr kumimoji="0" lang="pt-BR" altLang="pt-BR" sz="4400" b="0" i="0" u="none" strike="noStrike" kern="1200" cap="none" spc="0" normalizeH="0" baseline="0" noProof="0" dirty="0">
                <a:ln>
                  <a:noFill/>
                </a:ln>
                <a:solidFill>
                  <a:prstClr val="black"/>
                </a:solidFill>
                <a:effectLst/>
                <a:uLnTx/>
                <a:uFillTx/>
                <a:latin typeface="Myriad" panose="020B0604020202020204" charset="0"/>
                <a:ea typeface="+mn-ea"/>
                <a:cs typeface="+mn-cs"/>
              </a:rPr>
              <a:t> Concept of fairness and sharing of restructuring surplus</a:t>
            </a:r>
          </a:p>
          <a:p>
            <a:pPr marL="0" marR="0" lvl="0" indent="0" algn="l" defTabSz="914400" rtl="0" eaLnBrk="0" fontAlgn="base" latinLnBrk="0" hangingPunct="0">
              <a:lnSpc>
                <a:spcPct val="100000"/>
              </a:lnSpc>
              <a:spcBef>
                <a:spcPct val="0"/>
              </a:spcBef>
              <a:spcAft>
                <a:spcPct val="0"/>
              </a:spcAft>
              <a:buClrTx/>
              <a:buSzTx/>
              <a:buFontTx/>
              <a:buChar char="•"/>
              <a:tabLst/>
              <a:defRPr/>
            </a:pPr>
            <a:endParaRPr kumimoji="0" lang="pt-BR" altLang="pt-BR" sz="4400" b="0" i="0" u="none" strike="noStrike" kern="1200" cap="none" spc="0" normalizeH="0" baseline="0" noProof="0" dirty="0">
              <a:ln>
                <a:noFill/>
              </a:ln>
              <a:solidFill>
                <a:prstClr val="black"/>
              </a:solidFill>
              <a:effectLst/>
              <a:uLnTx/>
              <a:uFillTx/>
              <a:latin typeface="Myriad" panose="020B060402020202020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pt-BR" altLang="pt-BR" sz="4400" b="0" i="0" u="none" strike="noStrike" kern="1200" cap="none" spc="0" normalizeH="0" baseline="0" noProof="0" dirty="0">
              <a:ln>
                <a:noFill/>
              </a:ln>
              <a:solidFill>
                <a:prstClr val="black"/>
              </a:solidFill>
              <a:effectLst/>
              <a:uLnTx/>
              <a:uFillTx/>
              <a:latin typeface="Myriad" panose="020B0604020202020204" charset="0"/>
              <a:ea typeface="+mn-ea"/>
              <a:cs typeface="+mn-cs"/>
            </a:endParaRPr>
          </a:p>
        </p:txBody>
      </p:sp>
      <p:sp>
        <p:nvSpPr>
          <p:cNvPr id="5" name="TextBox 5">
            <a:extLst>
              <a:ext uri="{FF2B5EF4-FFF2-40B4-BE49-F238E27FC236}">
                <a16:creationId xmlns:a16="http://schemas.microsoft.com/office/drawing/2014/main" id="{D9094B27-0272-141A-F430-9062AAABC76B}"/>
              </a:ext>
            </a:extLst>
          </p:cNvPr>
          <p:cNvSpPr txBox="1"/>
          <p:nvPr/>
        </p:nvSpPr>
        <p:spPr>
          <a:xfrm>
            <a:off x="-2286000" y="1079810"/>
            <a:ext cx="16933277" cy="448841"/>
          </a:xfrm>
          <a:prstGeom prst="rect">
            <a:avLst/>
          </a:prstGeom>
        </p:spPr>
        <p:txBody>
          <a:bodyPr lIns="0" tIns="0" rIns="0" bIns="0" rtlCol="0" anchor="t">
            <a:spAutoFit/>
          </a:bodyPr>
          <a:lstStyle/>
          <a:p>
            <a:pPr marL="0" marR="0" lvl="0" indent="0" algn="ctr" defTabSz="914400" rtl="0" eaLnBrk="1" fontAlgn="auto" latinLnBrk="0" hangingPunct="1">
              <a:lnSpc>
                <a:spcPts val="3499"/>
              </a:lnSpc>
              <a:spcBef>
                <a:spcPts val="0"/>
              </a:spcBef>
              <a:spcAft>
                <a:spcPts val="0"/>
              </a:spcAft>
              <a:buClrTx/>
              <a:buSzTx/>
              <a:buFontTx/>
              <a:buNone/>
              <a:tabLst/>
              <a:defRPr/>
            </a:pPr>
            <a:r>
              <a:rPr kumimoji="0" lang="pt-BR" sz="3600" b="1" i="0" u="none" strike="noStrike" kern="1200" cap="none" spc="0" normalizeH="0" baseline="0" noProof="0" dirty="0">
                <a:ln>
                  <a:noFill/>
                </a:ln>
                <a:solidFill>
                  <a:srgbClr val="FFFFFF"/>
                </a:solidFill>
                <a:effectLst/>
                <a:uLnTx/>
                <a:uFillTx/>
                <a:latin typeface="Myriad Bold"/>
                <a:ea typeface="+mn-ea"/>
                <a:cs typeface="+mn-cs"/>
              </a:rPr>
              <a:t>Evolution of the UK Restructuring Plan </a:t>
            </a:r>
          </a:p>
        </p:txBody>
      </p:sp>
    </p:spTree>
    <p:extLst>
      <p:ext uri="{BB962C8B-B14F-4D97-AF65-F5344CB8AC3E}">
        <p14:creationId xmlns:p14="http://schemas.microsoft.com/office/powerpoint/2010/main" val="5989725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A3DB">
                <a:alpha val="100000"/>
              </a:srgbClr>
            </a:gs>
            <a:gs pos="100000">
              <a:srgbClr val="77A22F">
                <a:alpha val="100000"/>
              </a:srgbClr>
            </a:gs>
          </a:gsLst>
          <a:lin ang="0"/>
        </a:gradFill>
        <a:effectLst/>
      </p:bgPr>
    </p:bg>
    <p:spTree>
      <p:nvGrpSpPr>
        <p:cNvPr id="1" name="">
          <a:extLst>
            <a:ext uri="{FF2B5EF4-FFF2-40B4-BE49-F238E27FC236}">
              <a16:creationId xmlns:a16="http://schemas.microsoft.com/office/drawing/2014/main" id="{1F50E8AD-03D5-B8FD-898D-C8528C866E01}"/>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C8E50926-E113-1851-0A42-2172CEB67F0C}"/>
              </a:ext>
            </a:extLst>
          </p:cNvPr>
          <p:cNvSpPr txBox="1"/>
          <p:nvPr/>
        </p:nvSpPr>
        <p:spPr>
          <a:xfrm>
            <a:off x="1371600" y="1107908"/>
            <a:ext cx="16230600" cy="7043147"/>
          </a:xfrm>
          <a:prstGeom prst="rect">
            <a:avLst/>
          </a:prstGeom>
        </p:spPr>
        <p:txBody>
          <a:bodyPr lIns="0" tIns="0" rIns="0" bIns="0" rtlCol="0" anchor="t">
            <a:spAutoFit/>
          </a:bodyPr>
          <a:lstStyle/>
          <a:p>
            <a:pPr algn="ctr">
              <a:lnSpc>
                <a:spcPts val="13999"/>
              </a:lnSpc>
            </a:pPr>
            <a:r>
              <a:rPr lang="en-US" sz="9999" b="1" dirty="0">
                <a:solidFill>
                  <a:srgbClr val="FFFFFF"/>
                </a:solidFill>
                <a:latin typeface="Myriad Bold"/>
                <a:ea typeface="Myriad Bold"/>
                <a:cs typeface="Myriad Bold"/>
                <a:sym typeface="Myriad Bold"/>
              </a:rPr>
              <a:t>Recent Issues with Recognition of Foreign Plans </a:t>
            </a:r>
          </a:p>
          <a:p>
            <a:pPr algn="ctr">
              <a:lnSpc>
                <a:spcPts val="13999"/>
              </a:lnSpc>
            </a:pPr>
            <a:r>
              <a:rPr lang="en-US" sz="9999" b="1" dirty="0">
                <a:solidFill>
                  <a:srgbClr val="FFFFFF"/>
                </a:solidFill>
                <a:latin typeface="Myriad Bold"/>
                <a:ea typeface="Myriad Bold"/>
                <a:cs typeface="Myriad Bold"/>
                <a:sym typeface="Myriad Bold"/>
              </a:rPr>
              <a:t>Under Chapter 15 of the </a:t>
            </a:r>
          </a:p>
          <a:p>
            <a:pPr algn="ctr">
              <a:lnSpc>
                <a:spcPts val="13999"/>
              </a:lnSpc>
            </a:pPr>
            <a:r>
              <a:rPr lang="en-US" sz="9999" b="1" dirty="0">
                <a:solidFill>
                  <a:srgbClr val="FFFFFF"/>
                </a:solidFill>
                <a:latin typeface="Myriad Bold"/>
                <a:ea typeface="Myriad Bold"/>
                <a:cs typeface="Myriad Bold"/>
                <a:sym typeface="Myriad Bold"/>
              </a:rPr>
              <a:t>U.S. Bankruptcy Code</a:t>
            </a:r>
          </a:p>
        </p:txBody>
      </p:sp>
      <p:sp>
        <p:nvSpPr>
          <p:cNvPr id="3" name="Freeform 3">
            <a:extLst>
              <a:ext uri="{FF2B5EF4-FFF2-40B4-BE49-F238E27FC236}">
                <a16:creationId xmlns:a16="http://schemas.microsoft.com/office/drawing/2014/main" id="{CEEA0CA4-ABD7-308A-AEB6-272B5B9E427D}"/>
              </a:ext>
            </a:extLst>
          </p:cNvPr>
          <p:cNvSpPr/>
          <p:nvPr/>
        </p:nvSpPr>
        <p:spPr>
          <a:xfrm>
            <a:off x="16276995" y="358981"/>
            <a:ext cx="1774110" cy="1453738"/>
          </a:xfrm>
          <a:custGeom>
            <a:avLst/>
            <a:gdLst/>
            <a:ahLst/>
            <a:cxnLst/>
            <a:rect l="l" t="t" r="r" b="b"/>
            <a:pathLst>
              <a:path w="1774110" h="1453738">
                <a:moveTo>
                  <a:pt x="0" y="0"/>
                </a:moveTo>
                <a:lnTo>
                  <a:pt x="1774110" y="0"/>
                </a:lnTo>
                <a:lnTo>
                  <a:pt x="1774110" y="1453738"/>
                </a:lnTo>
                <a:lnTo>
                  <a:pt x="0" y="1453738"/>
                </a:lnTo>
                <a:lnTo>
                  <a:pt x="0" y="0"/>
                </a:lnTo>
                <a:close/>
              </a:path>
            </a:pathLst>
          </a:custGeom>
          <a:blipFill>
            <a:blip r:embed="rId2">
              <a:alphaModFix amt="88000"/>
            </a:blip>
            <a:stretch>
              <a:fillRect r="-257480" b="-41785"/>
            </a:stretch>
          </a:blipFill>
        </p:spPr>
        <p:txBody>
          <a:bodyPr/>
          <a:lstStyle/>
          <a:p>
            <a:endParaRPr lang="en-US"/>
          </a:p>
        </p:txBody>
      </p:sp>
    </p:spTree>
    <p:extLst>
      <p:ext uri="{BB962C8B-B14F-4D97-AF65-F5344CB8AC3E}">
        <p14:creationId xmlns:p14="http://schemas.microsoft.com/office/powerpoint/2010/main" val="59433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1103</TotalTime>
  <Words>1559</Words>
  <Application>Microsoft Office PowerPoint</Application>
  <PresentationFormat>Custom</PresentationFormat>
  <Paragraphs>121</Paragraphs>
  <Slides>15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Myriad Bold</vt:lpstr>
      <vt:lpstr>Myriad Italics</vt:lpstr>
      <vt:lpstr>Myriad</vt:lpstr>
      <vt:lpstr>Arial</vt:lpstr>
      <vt:lpstr>Calibri</vt:lpstr>
      <vt:lpstr>Aptos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IWIRC DC Spring 2025</dc:title>
  <dc:creator>Heather Montgomery-A&amp;A</dc:creator>
  <cp:lastModifiedBy>Antle, Olya</cp:lastModifiedBy>
  <cp:revision>23</cp:revision>
  <dcterms:created xsi:type="dcterms:W3CDTF">2006-08-16T00:00:00Z</dcterms:created>
  <dcterms:modified xsi:type="dcterms:W3CDTF">2025-04-09T21:00:06Z</dcterms:modified>
  <dc:identifier>DAGhgnKy4Ko</dc:identifier>
</cp:coreProperties>
</file>